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media/image31.jpg" ContentType="image/png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58" r:id="rId4"/>
    <p:sldId id="259" r:id="rId5"/>
    <p:sldId id="261" r:id="rId6"/>
    <p:sldId id="417" r:id="rId7"/>
    <p:sldId id="416" r:id="rId8"/>
    <p:sldId id="268" r:id="rId9"/>
    <p:sldId id="270" r:id="rId10"/>
    <p:sldId id="271" r:id="rId11"/>
    <p:sldId id="272" r:id="rId12"/>
    <p:sldId id="273" r:id="rId13"/>
    <p:sldId id="405" r:id="rId14"/>
    <p:sldId id="426" r:id="rId15"/>
    <p:sldId id="425" r:id="rId16"/>
    <p:sldId id="409" r:id="rId17"/>
    <p:sldId id="418" r:id="rId18"/>
    <p:sldId id="420" r:id="rId19"/>
    <p:sldId id="421" r:id="rId20"/>
    <p:sldId id="422" r:id="rId21"/>
    <p:sldId id="419" r:id="rId22"/>
    <p:sldId id="423" r:id="rId23"/>
    <p:sldId id="424" r:id="rId24"/>
    <p:sldId id="413" r:id="rId25"/>
    <p:sldId id="414" r:id="rId2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1065" autoAdjust="0"/>
  </p:normalViewPr>
  <p:slideViewPr>
    <p:cSldViewPr snapToGrid="0" snapToObjects="1">
      <p:cViewPr>
        <p:scale>
          <a:sx n="134" d="100"/>
          <a:sy n="134" d="100"/>
        </p:scale>
        <p:origin x="-2528" y="-8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notesMaster" Target="notesMasters/notesMaster1.xml"/><Relationship Id="rId28" Type="http://schemas.openxmlformats.org/officeDocument/2006/relationships/printerSettings" Target="printerSettings/printerSettings1.bin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48FE07-C41E-EA49-8D8C-4CCBD0D39C3B}" type="datetimeFigureOut">
              <a:rPr lang="en-US" smtClean="0"/>
              <a:t>6/28/13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76F433-0667-8F45-9451-D63E262166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9744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76F433-0667-8F45-9451-D63E262166B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389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76F433-0667-8F45-9451-D63E262166B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1164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Slide Number Placeholder 6"/>
          <p:cNvSpPr txBox="1">
            <a:spLocks noGrp="1" noChangeArrowheads="1"/>
          </p:cNvSpPr>
          <p:nvPr/>
        </p:nvSpPr>
        <p:spPr bwMode="auto">
          <a:xfrm>
            <a:off x="3881438" y="8686512"/>
            <a:ext cx="2975162" cy="4560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/>
            <a:fld id="{3A6A5817-81E2-AB4C-8F6F-972E81D3A78F}" type="slidenum">
              <a:rPr lang="en-US" sz="1300">
                <a:solidFill>
                  <a:srgbClr val="000000"/>
                </a:solidFill>
                <a:latin typeface="Times New Roman" charset="0"/>
              </a:rPr>
              <a:pPr algn="r" eaLnBrk="1"/>
              <a:t>14</a:t>
            </a:fld>
            <a:endParaRPr lang="en-US" sz="130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120835" name="Text Box 1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44588" y="693738"/>
            <a:ext cx="4565650" cy="342582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20836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686361" y="4342535"/>
            <a:ext cx="5483879" cy="4111625"/>
          </a:xfrm>
          <a:ln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 dirty="0" smtClean="0">
              <a:latin typeface="Times New Roman" pitchFamily="-72" charset="0"/>
              <a:ea typeface="ＭＳ Ｐゴシック" pitchFamily="-72" charset="-128"/>
              <a:cs typeface="+mn-c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76F433-0667-8F45-9451-D63E262166B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4699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Slide Number Placeholder 6"/>
          <p:cNvSpPr txBox="1">
            <a:spLocks noGrp="1" noChangeArrowheads="1"/>
          </p:cNvSpPr>
          <p:nvPr/>
        </p:nvSpPr>
        <p:spPr bwMode="auto">
          <a:xfrm>
            <a:off x="3881438" y="8686512"/>
            <a:ext cx="2975162" cy="4560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/>
            <a:fld id="{37939E7D-C613-9D48-894B-814E6646A835}" type="slidenum">
              <a:rPr lang="en-US" sz="1300">
                <a:solidFill>
                  <a:srgbClr val="000000"/>
                </a:solidFill>
                <a:latin typeface="Times New Roman" charset="0"/>
              </a:rPr>
              <a:pPr algn="r" eaLnBrk="1"/>
              <a:t>24</a:t>
            </a:fld>
            <a:endParaRPr lang="en-US" sz="130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120835" name="Text Box 1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210236" y="694171"/>
            <a:ext cx="4434728" cy="3426114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20836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686361" y="4342535"/>
            <a:ext cx="5483879" cy="4111625"/>
          </a:xfrm>
          <a:ln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 smtClean="0">
              <a:latin typeface="Times New Roman" pitchFamily="-72" charset="0"/>
              <a:ea typeface="ＭＳ Ｐゴシック" pitchFamily="-72" charset="-128"/>
              <a:cs typeface="+mn-c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931121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ED9D73C-9D58-A04B-8648-5D034698C0C3}" type="datetimeFigureOut">
              <a:rPr lang="en-US" smtClean="0"/>
              <a:t>6/28/13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16F33D1-E2CD-0741-B1DB-A40A204514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7386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ED9D73C-9D58-A04B-8648-5D034698C0C3}" type="datetimeFigureOut">
              <a:rPr lang="en-US" smtClean="0"/>
              <a:t>6/28/13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16F33D1-E2CD-0741-B1DB-A40A204514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1753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281705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ED9D73C-9D58-A04B-8648-5D034698C0C3}" type="datetimeFigureOut">
              <a:rPr lang="en-US" smtClean="0"/>
              <a:t>6/28/13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16F33D1-E2CD-0741-B1DB-A40A204514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8711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ED9D73C-9D58-A04B-8648-5D034698C0C3}" type="datetimeFigureOut">
              <a:rPr lang="en-US" smtClean="0"/>
              <a:t>6/28/13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16F33D1-E2CD-0741-B1DB-A40A204514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0533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ED9D73C-9D58-A04B-8648-5D034698C0C3}" type="datetimeFigureOut">
              <a:rPr lang="en-US" smtClean="0"/>
              <a:t>6/28/13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16F33D1-E2CD-0741-B1DB-A40A204514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2105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ED9D73C-9D58-A04B-8648-5D034698C0C3}" type="datetimeFigureOut">
              <a:rPr lang="en-US" smtClean="0"/>
              <a:t>6/28/13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16F33D1-E2CD-0741-B1DB-A40A204514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0282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ED9D73C-9D58-A04B-8648-5D034698C0C3}" type="datetimeFigureOut">
              <a:rPr lang="en-US" smtClean="0"/>
              <a:t>6/28/13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16F33D1-E2CD-0741-B1DB-A40A204514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0692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ED9D73C-9D58-A04B-8648-5D034698C0C3}" type="datetimeFigureOut">
              <a:rPr lang="en-US" smtClean="0"/>
              <a:t>6/28/13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16F33D1-E2CD-0741-B1DB-A40A204514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9566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ED9D73C-9D58-A04B-8648-5D034698C0C3}" type="datetimeFigureOut">
              <a:rPr lang="en-US" smtClean="0"/>
              <a:t>6/28/13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16F33D1-E2CD-0741-B1DB-A40A204514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032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1"/>
            <a:ext cx="9144000" cy="368443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Screen Shot 2013-01-14 at 6.20.22 PM.png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49" y="59649"/>
            <a:ext cx="1017086" cy="249295"/>
          </a:xfrm>
          <a:prstGeom prst="rect">
            <a:avLst/>
          </a:prstGeom>
        </p:spPr>
      </p:pic>
      <p:pic>
        <p:nvPicPr>
          <p:cNvPr id="8" name="Picture 7" descr="redhat.png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3473" y="54875"/>
            <a:ext cx="692837" cy="227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1900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jpg"/><Relationship Id="rId6" Type="http://schemas.openxmlformats.org/officeDocument/2006/relationships/image" Target="../media/image7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4.png"/><Relationship Id="rId5" Type="http://schemas.openxmlformats.org/officeDocument/2006/relationships/image" Target="../media/image22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24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3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26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7.gi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jpg"/><Relationship Id="rId3" Type="http://schemas.openxmlformats.org/officeDocument/2006/relationships/image" Target="../media/image29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30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4" Type="http://schemas.openxmlformats.org/officeDocument/2006/relationships/image" Target="../media/image32.png"/><Relationship Id="rId5" Type="http://schemas.openxmlformats.org/officeDocument/2006/relationships/image" Target="../media/image33.jpg"/><Relationship Id="rId6" Type="http://schemas.openxmlformats.org/officeDocument/2006/relationships/image" Target="../media/image34.jpg"/><Relationship Id="rId7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31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33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36.jpg"/><Relationship Id="rId5" Type="http://schemas.openxmlformats.org/officeDocument/2006/relationships/image" Target="../media/image34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39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12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13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14.png"/><Relationship Id="rId1" Type="http://schemas.openxmlformats.org/officeDocument/2006/relationships/themeOverride" Target="../theme/themeOverride1.xml"/><Relationship Id="rId2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15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17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C:\Documents and Settings\Mimmo\Desktop\Vintage Slides\Main\Main\Assets\ribbon_dark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85800" y="3200928"/>
            <a:ext cx="7715304" cy="659116"/>
          </a:xfrm>
          <a:prstGeom prst="rect">
            <a:avLst/>
          </a:prstGeom>
          <a:noFill/>
        </p:spPr>
      </p:pic>
      <p:sp>
        <p:nvSpPr>
          <p:cNvPr id="6" name="CasellaDiTesto 15"/>
          <p:cNvSpPr txBox="1"/>
          <p:nvPr/>
        </p:nvSpPr>
        <p:spPr>
          <a:xfrm>
            <a:off x="3186130" y="3302305"/>
            <a:ext cx="2714644" cy="353943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700" b="1" dirty="0" smtClean="0">
                <a:solidFill>
                  <a:srgbClr val="FFFFFF"/>
                </a:solidFill>
                <a:latin typeface="Helvetica Neue"/>
                <a:cs typeface="Helvetica Neue"/>
              </a:rPr>
              <a:t>OPENWEST 2013</a:t>
            </a:r>
            <a:endParaRPr lang="en-US" sz="1700" b="1" dirty="0">
              <a:solidFill>
                <a:srgbClr val="FFFFFF"/>
              </a:solidFill>
              <a:latin typeface="Helvetica Neue"/>
              <a:cs typeface="Helvetica Neue"/>
            </a:endParaRPr>
          </a:p>
        </p:txBody>
      </p:sp>
      <p:pic>
        <p:nvPicPr>
          <p:cNvPr id="7" name="Picture 6" descr="panda-plugged-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7946" y="476328"/>
            <a:ext cx="908939" cy="705698"/>
          </a:xfrm>
          <a:prstGeom prst="rect">
            <a:avLst/>
          </a:prstGeom>
        </p:spPr>
      </p:pic>
      <p:pic>
        <p:nvPicPr>
          <p:cNvPr id="2" name="Picture 1" descr="powerup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76470" cy="6882353"/>
          </a:xfrm>
          <a:prstGeom prst="rect">
            <a:avLst/>
          </a:prstGeom>
        </p:spPr>
      </p:pic>
      <p:sp>
        <p:nvSpPr>
          <p:cNvPr id="8" name="CasellaDiTesto 6"/>
          <p:cNvSpPr txBox="1"/>
          <p:nvPr/>
        </p:nvSpPr>
        <p:spPr>
          <a:xfrm>
            <a:off x="1" y="4467474"/>
            <a:ext cx="2714644" cy="55399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n w="6350">
                  <a:noFill/>
                </a:ln>
                <a:solidFill>
                  <a:srgbClr val="FFFFFF"/>
                </a:solidFill>
                <a:latin typeface="Overpass-Rehinted Bold"/>
                <a:cs typeface="Overpass-Rehinted Bold"/>
              </a:rPr>
              <a:t>PRESENTED</a:t>
            </a:r>
          </a:p>
          <a:p>
            <a:pPr algn="ctr"/>
            <a:r>
              <a:rPr lang="en-US" sz="1200" dirty="0" smtClean="0">
                <a:ln w="6350">
                  <a:noFill/>
                </a:ln>
                <a:solidFill>
                  <a:srgbClr val="FFFFFF"/>
                </a:solidFill>
                <a:latin typeface="Overpass-Rehinted Bold"/>
                <a:cs typeface="Overpass-Rehinted Bold"/>
              </a:rPr>
              <a:t>BY</a:t>
            </a:r>
            <a:endParaRPr lang="en-US" sz="1200" dirty="0">
              <a:ln w="6350">
                <a:noFill/>
              </a:ln>
              <a:solidFill>
                <a:srgbClr val="FFFFFF"/>
              </a:solidFill>
              <a:latin typeface="Overpass-Rehinted Bold"/>
              <a:cs typeface="Overpass-Rehinted Bold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804006" y="5272723"/>
            <a:ext cx="1143008" cy="1095048"/>
            <a:chOff x="3969506" y="3574430"/>
            <a:chExt cx="1143008" cy="1095048"/>
          </a:xfrm>
        </p:grpSpPr>
        <p:sp>
          <p:nvSpPr>
            <p:cNvPr id="16" name="Oval 15"/>
            <p:cNvSpPr/>
            <p:nvPr/>
          </p:nvSpPr>
          <p:spPr bwMode="auto">
            <a:xfrm>
              <a:off x="3992900" y="3574430"/>
              <a:ext cx="1095112" cy="1095048"/>
            </a:xfrm>
            <a:prstGeom prst="ellipse">
              <a:avLst/>
            </a:prstGeom>
            <a:solidFill>
              <a:srgbClr val="CD202C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buNone/>
                <a:tabLst/>
              </a:pPr>
              <a:endParaRPr kumimoji="0" lang="en-US" sz="1200" b="0" i="0" u="none" strike="noStrike" cap="none" normalizeH="0" baseline="0" dirty="0">
                <a:ln>
                  <a:noFill/>
                </a:ln>
                <a:effectLst/>
                <a:latin typeface="Helvetica"/>
                <a:cs typeface="Helvetica"/>
              </a:endParaRPr>
            </a:p>
          </p:txBody>
        </p:sp>
        <p:sp>
          <p:nvSpPr>
            <p:cNvPr id="17" name="CasellaDiTesto 7"/>
            <p:cNvSpPr txBox="1"/>
            <p:nvPr/>
          </p:nvSpPr>
          <p:spPr>
            <a:xfrm>
              <a:off x="3969506" y="3825681"/>
              <a:ext cx="1143008" cy="553998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600" b="1">
                  <a:solidFill>
                    <a:schemeClr val="bg1"/>
                  </a:solidFill>
                  <a:latin typeface="Overpass-Rehinted Bold"/>
                  <a:cs typeface="Overpass-Rehinted Bold"/>
                </a:defRPr>
              </a:lvl1pPr>
            </a:lstStyle>
            <a:p>
              <a:r>
                <a:rPr lang="en-US" sz="1500" dirty="0" smtClean="0"/>
                <a:t>GRANT</a:t>
              </a:r>
            </a:p>
            <a:p>
              <a:r>
                <a:rPr lang="en-US" sz="1500" dirty="0" smtClean="0"/>
                <a:t>SHIPLEY</a:t>
              </a:r>
              <a:endParaRPr lang="en-US" sz="1500" dirty="0"/>
            </a:p>
          </p:txBody>
        </p:sp>
      </p:grpSp>
      <p:sp>
        <p:nvSpPr>
          <p:cNvPr id="4" name="Title 1"/>
          <p:cNvSpPr txBox="1">
            <a:spLocks/>
          </p:cNvSpPr>
          <p:nvPr/>
        </p:nvSpPr>
        <p:spPr>
          <a:xfrm>
            <a:off x="5279303" y="80879"/>
            <a:ext cx="3864695" cy="15302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solidFill>
                  <a:srgbClr val="FFFFFF"/>
                </a:solidFill>
                <a:latin typeface="Helvetica Neue"/>
                <a:cs typeface="Helvetica Neue"/>
              </a:rPr>
              <a:t>Full Stack</a:t>
            </a:r>
          </a:p>
          <a:p>
            <a:r>
              <a:rPr lang="en-US" b="1" dirty="0" smtClean="0">
                <a:solidFill>
                  <a:srgbClr val="FFFFFF"/>
                </a:solidFill>
                <a:latin typeface="Helvetica Neue"/>
                <a:cs typeface="Helvetica Neue"/>
              </a:rPr>
              <a:t>JavaScript</a:t>
            </a:r>
            <a:endParaRPr lang="en-US" b="1" dirty="0">
              <a:solidFill>
                <a:srgbClr val="FFFFFF"/>
              </a:solidFill>
              <a:latin typeface="Helvetica Neue"/>
              <a:cs typeface="Helvetica Neue"/>
            </a:endParaRPr>
          </a:p>
        </p:txBody>
      </p:sp>
      <p:pic>
        <p:nvPicPr>
          <p:cNvPr id="3" name="Picture 2" descr="ticonf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535453" cy="1535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6345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2800" y="2973554"/>
            <a:ext cx="2972160" cy="15337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 Box 3"/>
          <p:cNvSpPr txBox="1">
            <a:spLocks noChangeArrowheads="1"/>
          </p:cNvSpPr>
          <p:nvPr/>
        </p:nvSpPr>
        <p:spPr bwMode="auto">
          <a:xfrm>
            <a:off x="424800" y="1368504"/>
            <a:ext cx="7486560" cy="29562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36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72891" tIns="36446" rIns="72891" bIns="36446"/>
          <a:lstStyle>
            <a:lvl1pPr marL="457200" indent="-455613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pPr hangingPunct="0">
              <a:lnSpc>
                <a:spcPct val="93000"/>
              </a:lnSpc>
              <a:spcAft>
                <a:spcPts val="1154"/>
              </a:spcAft>
              <a:defRPr/>
            </a:pPr>
            <a:endParaRPr lang="en-GB" sz="2300" dirty="0">
              <a:ea typeface="ＭＳ Ｐゴシック" charset="0"/>
              <a:cs typeface="ＭＳ Ｐゴシック" charset="0"/>
            </a:endParaRPr>
          </a:p>
          <a:p>
            <a:pPr hangingPunct="0">
              <a:lnSpc>
                <a:spcPct val="93000"/>
              </a:lnSpc>
              <a:spcAft>
                <a:spcPts val="1154"/>
              </a:spcAft>
              <a:defRPr/>
            </a:pPr>
            <a:endParaRPr lang="en-GB" sz="2300" dirty="0">
              <a:ea typeface="ＭＳ Ｐゴシック" charset="0"/>
              <a:cs typeface="ＭＳ Ｐゴシック" charset="0"/>
            </a:endParaRPr>
          </a:p>
          <a:p>
            <a:pPr hangingPunct="0">
              <a:lnSpc>
                <a:spcPct val="93000"/>
              </a:lnSpc>
              <a:spcAft>
                <a:spcPts val="1154"/>
              </a:spcAft>
              <a:defRPr/>
            </a:pPr>
            <a:endParaRPr lang="en-GB" sz="2300" dirty="0">
              <a:ea typeface="ＭＳ Ｐゴシック" charset="0"/>
              <a:cs typeface="ＭＳ Ｐゴシック" charset="0"/>
            </a:endParaRPr>
          </a:p>
          <a:p>
            <a:pPr hangingPunct="0">
              <a:lnSpc>
                <a:spcPct val="93000"/>
              </a:lnSpc>
              <a:spcAft>
                <a:spcPts val="1154"/>
              </a:spcAft>
              <a:defRPr/>
            </a:pPr>
            <a:endParaRPr lang="en-GB" sz="2300" dirty="0">
              <a:ea typeface="ＭＳ Ｐゴシック" charset="0"/>
              <a:cs typeface="ＭＳ Ｐゴシック" charset="0"/>
            </a:endParaRP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5682240" y="4229725"/>
            <a:ext cx="2197440" cy="5352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72891" tIns="36446" rIns="72891" bIns="36446">
            <a:spAutoFit/>
          </a:bodyPr>
          <a:lstStyle/>
          <a:p>
            <a:pPr>
              <a:buClr>
                <a:srgbClr val="000000"/>
              </a:buClr>
              <a:buSzPct val="100000"/>
              <a:tabLst>
                <a:tab pos="586287" algn="l"/>
                <a:tab pos="1172573" algn="l"/>
                <a:tab pos="1758860" algn="l"/>
              </a:tabLst>
              <a:defRPr/>
            </a:pPr>
            <a:r>
              <a:rPr lang="en-US" sz="1500" i="1" dirty="0">
                <a:solidFill>
                  <a:srgbClr val="000000"/>
                </a:solidFill>
              </a:rPr>
              <a:t>“I’m not sure this does what I need.”</a:t>
            </a:r>
          </a:p>
        </p:txBody>
      </p:sp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4721" y="3326750"/>
            <a:ext cx="891360" cy="7485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6" name="AutoShape 6"/>
          <p:cNvSpPr>
            <a:spLocks noChangeArrowheads="1"/>
          </p:cNvSpPr>
          <p:nvPr/>
        </p:nvSpPr>
        <p:spPr bwMode="auto">
          <a:xfrm>
            <a:off x="5472000" y="3670226"/>
            <a:ext cx="587520" cy="293791"/>
          </a:xfrm>
          <a:custGeom>
            <a:avLst/>
            <a:gdLst>
              <a:gd name="G0" fmla="+- 16200 0 0"/>
              <a:gd name="G1" fmla="+- 5400 0 0"/>
              <a:gd name="G2" fmla="+- 21600 0 5400"/>
              <a:gd name="G3" fmla="+- 10800 0 5400"/>
              <a:gd name="G4" fmla="+- 21600 0 16200"/>
              <a:gd name="G5" fmla="*/ G4 G3 10800"/>
              <a:gd name="G6" fmla="+- 21600 0 G5"/>
              <a:gd name="T0" fmla="*/ 16200 w 21600"/>
              <a:gd name="T1" fmla="*/ 0 h 21600"/>
              <a:gd name="T2" fmla="*/ 0 w 21600"/>
              <a:gd name="T3" fmla="*/ 10800 h 21600"/>
              <a:gd name="T4" fmla="*/ 16200 w 21600"/>
              <a:gd name="T5" fmla="*/ 21600 h 21600"/>
              <a:gd name="T6" fmla="*/ 21600 w 21600"/>
              <a:gd name="T7" fmla="*/ 10800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G1 h 21600"/>
              <a:gd name="T14" fmla="*/ G6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noFill/>
          <a:ln w="936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74057" tIns="37029" rIns="74057" bIns="37029" anchor="ctr"/>
          <a:lstStyle/>
          <a:p>
            <a:pPr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endParaRPr lang="en-US" sz="1500">
              <a:cs typeface="MS Gothic" charset="0"/>
            </a:endParaRPr>
          </a:p>
        </p:txBody>
      </p:sp>
      <p:pic>
        <p:nvPicPr>
          <p:cNvPr id="7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9041" y="3648624"/>
            <a:ext cx="1458720" cy="4720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1422720" y="2240156"/>
            <a:ext cx="5978880" cy="653469"/>
          </a:xfrm>
          <a:prstGeom prst="rect">
            <a:avLst/>
          </a:prstGeom>
          <a:gradFill rotWithShape="0">
            <a:gsLst>
              <a:gs pos="0">
                <a:srgbClr val="BCBCBC"/>
              </a:gs>
              <a:gs pos="100000">
                <a:srgbClr val="EDEDED"/>
              </a:gs>
            </a:gsLst>
            <a:lin ang="16200000" scaled="1"/>
          </a:gradFill>
          <a:ln w="9360">
            <a:noFill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20118" rIns="0" bIns="0"/>
          <a:lstStyle/>
          <a:p>
            <a:pPr hangingPunct="0">
              <a:buClr>
                <a:srgbClr val="000000"/>
              </a:buClr>
              <a:buSzPct val="100000"/>
              <a:tabLst>
                <a:tab pos="586287" algn="l"/>
                <a:tab pos="1172573" algn="l"/>
                <a:tab pos="1758860" algn="l"/>
                <a:tab pos="2345146" algn="l"/>
                <a:tab pos="2931433" algn="l"/>
                <a:tab pos="3517720" algn="l"/>
                <a:tab pos="4104006" algn="l"/>
                <a:tab pos="4690293" algn="l"/>
                <a:tab pos="5276579" algn="l"/>
              </a:tabLst>
              <a:defRPr/>
            </a:pPr>
            <a:r>
              <a:rPr lang="en-GB">
                <a:solidFill>
                  <a:srgbClr val="000000"/>
                </a:solidFill>
                <a:cs typeface="Arial" charset="0"/>
              </a:rPr>
              <a:t>You are restricted to the features of the 3rd Party application</a:t>
            </a:r>
          </a:p>
        </p:txBody>
      </p:sp>
      <p:sp>
        <p:nvSpPr>
          <p:cNvPr id="9" name="Rectangle 9"/>
          <p:cNvSpPr>
            <a:spLocks noChangeArrowheads="1"/>
          </p:cNvSpPr>
          <p:nvPr/>
        </p:nvSpPr>
        <p:spPr bwMode="auto">
          <a:xfrm>
            <a:off x="1422720" y="1790829"/>
            <a:ext cx="5968800" cy="361838"/>
          </a:xfrm>
          <a:prstGeom prst="rect">
            <a:avLst/>
          </a:prstGeom>
          <a:gradFill rotWithShape="0">
            <a:gsLst>
              <a:gs pos="0">
                <a:srgbClr val="BCBCBC"/>
              </a:gs>
              <a:gs pos="100000">
                <a:srgbClr val="EDEDED"/>
              </a:gs>
            </a:gsLst>
            <a:lin ang="16200000" scaled="1"/>
          </a:gradFill>
          <a:ln w="9360">
            <a:noFill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20118" rIns="0" bIns="0"/>
          <a:lstStyle/>
          <a:p>
            <a:pPr hangingPunct="0">
              <a:buClr>
                <a:srgbClr val="000000"/>
              </a:buClr>
              <a:buSzPct val="100000"/>
              <a:tabLst>
                <a:tab pos="586287" algn="l"/>
                <a:tab pos="1172573" algn="l"/>
                <a:tab pos="1758860" algn="l"/>
                <a:tab pos="2345146" algn="l"/>
                <a:tab pos="2931433" algn="l"/>
                <a:tab pos="3517720" algn="l"/>
                <a:tab pos="4104006" algn="l"/>
                <a:tab pos="4690293" algn="l"/>
                <a:tab pos="5276579" algn="l"/>
              </a:tabLst>
              <a:defRPr/>
            </a:pPr>
            <a:r>
              <a:rPr lang="en-GB">
                <a:solidFill>
                  <a:srgbClr val="000000"/>
                </a:solidFill>
                <a:cs typeface="Arial" charset="0"/>
              </a:rPr>
              <a:t>Someone else’s app in the Cloud (CRM, etc.)</a:t>
            </a:r>
          </a:p>
        </p:txBody>
      </p:sp>
      <p:pic>
        <p:nvPicPr>
          <p:cNvPr id="10" name="Picture 9" descr="C:\Documents and Settings\Mimmo\Desktop\Vintage Slides\Main\Main\Assets\ribbon_dark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14348" y="489939"/>
            <a:ext cx="7715304" cy="659116"/>
          </a:xfrm>
          <a:prstGeom prst="rect">
            <a:avLst/>
          </a:prstGeom>
          <a:noFill/>
          <a:effectLst>
            <a:outerShdw blurRad="12700" dist="127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CasellaDiTesto 20"/>
          <p:cNvSpPr txBox="1"/>
          <p:nvPr/>
        </p:nvSpPr>
        <p:spPr>
          <a:xfrm>
            <a:off x="3214678" y="561378"/>
            <a:ext cx="2714644" cy="353943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it-IT" sz="1700" b="1" dirty="0" err="1" smtClean="0">
                <a:solidFill>
                  <a:srgbClr val="FFFFFF"/>
                </a:solidFill>
                <a:latin typeface="Helvetica Neue"/>
                <a:cs typeface="Helvetica Neue"/>
              </a:rPr>
              <a:t>SaaS</a:t>
            </a:r>
            <a:endParaRPr lang="it-IT" sz="1700" b="1" dirty="0">
              <a:solidFill>
                <a:srgbClr val="FFFFFF"/>
              </a:solidFill>
              <a:latin typeface="Helvetica Neue"/>
              <a:cs typeface="Helvetica Neue"/>
            </a:endParaRPr>
          </a:p>
        </p:txBody>
      </p:sp>
      <p:pic>
        <p:nvPicPr>
          <p:cNvPr id="12" name="Picture 11" descr="saas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6060" y="5625840"/>
            <a:ext cx="1757940" cy="1166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3857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/>
        </p:nvSpPr>
        <p:spPr bwMode="auto">
          <a:xfrm>
            <a:off x="714348" y="1444113"/>
            <a:ext cx="8205120" cy="29562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36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72891" tIns="36446" rIns="72891" bIns="36446"/>
          <a:lstStyle>
            <a:lvl1pPr marL="457200" indent="-455613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714500" indent="-455613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pPr hangingPunct="0">
              <a:lnSpc>
                <a:spcPct val="93000"/>
              </a:lnSpc>
              <a:spcAft>
                <a:spcPts val="1154"/>
              </a:spcAft>
              <a:buClr>
                <a:srgbClr val="000000"/>
              </a:buClr>
              <a:buSzPct val="100000"/>
              <a:buFont typeface="Arial" charset="0"/>
              <a:buChar char="•"/>
              <a:defRPr/>
            </a:pPr>
            <a:r>
              <a:rPr lang="en-GB" sz="2300" dirty="0">
                <a:ea typeface="ＭＳ Ｐゴシック" charset="0"/>
                <a:cs typeface="ＭＳ Ｐゴシック" charset="0"/>
              </a:rPr>
              <a:t>Quickly build the Application that YOU need for</a:t>
            </a:r>
          </a:p>
          <a:p>
            <a:pPr lvl="3" hangingPunct="0">
              <a:lnSpc>
                <a:spcPct val="93000"/>
              </a:lnSpc>
              <a:spcAft>
                <a:spcPts val="466"/>
              </a:spcAft>
              <a:buClr>
                <a:srgbClr val="000000"/>
              </a:buClr>
              <a:buSzPct val="100000"/>
              <a:buFont typeface="Arial" charset="0"/>
              <a:buChar char="•"/>
              <a:defRPr/>
            </a:pPr>
            <a:r>
              <a:rPr lang="en-GB" sz="1600" dirty="0">
                <a:ea typeface="ＭＳ Ｐゴシック" charset="0"/>
                <a:cs typeface="ＭＳ Ｐゴシック" charset="0"/>
              </a:rPr>
              <a:t>Your Group, your Enterprise, your next great idea!</a:t>
            </a:r>
          </a:p>
          <a:p>
            <a:pPr lvl="3" hangingPunct="0">
              <a:lnSpc>
                <a:spcPct val="93000"/>
              </a:lnSpc>
              <a:spcAft>
                <a:spcPts val="466"/>
              </a:spcAft>
              <a:buClr>
                <a:srgbClr val="000000"/>
              </a:buClr>
              <a:buSzPct val="100000"/>
              <a:buFont typeface="Arial" charset="0"/>
              <a:buChar char="•"/>
              <a:defRPr/>
            </a:pPr>
            <a:r>
              <a:rPr lang="en-GB" sz="1600" dirty="0">
                <a:ea typeface="ＭＳ Ｐゴシック" charset="0"/>
                <a:cs typeface="ＭＳ Ｐゴシック" charset="0"/>
              </a:rPr>
              <a:t>Big data, mobile, social</a:t>
            </a:r>
          </a:p>
          <a:p>
            <a:pPr hangingPunct="0">
              <a:lnSpc>
                <a:spcPct val="93000"/>
              </a:lnSpc>
              <a:spcAft>
                <a:spcPts val="1154"/>
              </a:spcAft>
              <a:buClr>
                <a:srgbClr val="000000"/>
              </a:buClr>
              <a:buSzPct val="100000"/>
              <a:buFont typeface="Arial" charset="0"/>
              <a:buChar char="•"/>
              <a:defRPr/>
            </a:pPr>
            <a:r>
              <a:rPr lang="en-GB" sz="2300" dirty="0">
                <a:ea typeface="ＭＳ Ｐゴシック" charset="0"/>
                <a:cs typeface="ＭＳ Ｐゴシック" charset="0"/>
              </a:rPr>
              <a:t>You code the application, We run it for you</a:t>
            </a:r>
          </a:p>
          <a:p>
            <a:pPr hangingPunct="0">
              <a:lnSpc>
                <a:spcPct val="93000"/>
              </a:lnSpc>
              <a:spcAft>
                <a:spcPts val="1154"/>
              </a:spcAft>
              <a:buClr>
                <a:srgbClr val="000000"/>
              </a:buClr>
              <a:buSzPct val="100000"/>
              <a:buFont typeface="Arial" charset="0"/>
              <a:buChar char="•"/>
              <a:defRPr/>
            </a:pPr>
            <a:r>
              <a:rPr lang="en-GB" sz="2300" dirty="0">
                <a:ea typeface="ＭＳ Ｐゴシック" charset="0"/>
                <a:cs typeface="ＭＳ Ｐゴシック" charset="0"/>
              </a:rPr>
              <a:t>Leverage the </a:t>
            </a:r>
            <a:r>
              <a:rPr lang="en-GB" sz="2300" b="1" dirty="0">
                <a:solidFill>
                  <a:srgbClr val="660066"/>
                </a:solidFill>
                <a:ea typeface="ＭＳ Ｐゴシック" charset="0"/>
                <a:cs typeface="ＭＳ Ｐゴシック" charset="0"/>
              </a:rPr>
              <a:t>ease</a:t>
            </a:r>
            <a:r>
              <a:rPr lang="en-GB" sz="2300" dirty="0">
                <a:ea typeface="ＭＳ Ｐゴシック" charset="0"/>
                <a:cs typeface="ＭＳ Ｐゴシック" charset="0"/>
              </a:rPr>
              <a:t>, </a:t>
            </a:r>
            <a:r>
              <a:rPr lang="en-GB" sz="2300" b="1" dirty="0">
                <a:solidFill>
                  <a:srgbClr val="660066"/>
                </a:solidFill>
                <a:ea typeface="ＭＳ Ｐゴシック" charset="0"/>
                <a:cs typeface="ＭＳ Ｐゴシック" charset="0"/>
              </a:rPr>
              <a:t>scale</a:t>
            </a:r>
            <a:r>
              <a:rPr lang="en-GB" sz="2300" dirty="0">
                <a:solidFill>
                  <a:srgbClr val="660066"/>
                </a:solidFill>
                <a:ea typeface="ＭＳ Ｐゴシック" charset="0"/>
                <a:cs typeface="ＭＳ Ｐゴシック" charset="0"/>
              </a:rPr>
              <a:t> </a:t>
            </a:r>
            <a:r>
              <a:rPr lang="en-GB" sz="2300" dirty="0">
                <a:ea typeface="ＭＳ Ｐゴシック" charset="0"/>
                <a:cs typeface="ＭＳ Ｐゴシック" charset="0"/>
              </a:rPr>
              <a:t>and </a:t>
            </a:r>
            <a:r>
              <a:rPr lang="en-GB" sz="2300" b="1" dirty="0">
                <a:solidFill>
                  <a:srgbClr val="660066"/>
                </a:solidFill>
                <a:ea typeface="ＭＳ Ｐゴシック" charset="0"/>
                <a:cs typeface="ＭＳ Ｐゴシック" charset="0"/>
              </a:rPr>
              <a:t>power</a:t>
            </a:r>
            <a:r>
              <a:rPr lang="en-GB" sz="2300" dirty="0">
                <a:ea typeface="ＭＳ Ｐゴシック" charset="0"/>
                <a:cs typeface="ＭＳ Ｐゴシック" charset="0"/>
              </a:rPr>
              <a:t> of the Cloud</a:t>
            </a:r>
          </a:p>
          <a:p>
            <a:pPr hangingPunct="0">
              <a:lnSpc>
                <a:spcPct val="93000"/>
              </a:lnSpc>
              <a:spcAft>
                <a:spcPts val="1154"/>
              </a:spcAft>
              <a:defRPr/>
            </a:pPr>
            <a:endParaRPr lang="en-GB" sz="2300" dirty="0">
              <a:ea typeface="ＭＳ Ｐゴシック" charset="0"/>
              <a:cs typeface="ＭＳ Ｐゴシック" charset="0"/>
            </a:endParaRPr>
          </a:p>
          <a:p>
            <a:pPr hangingPunct="0">
              <a:lnSpc>
                <a:spcPct val="93000"/>
              </a:lnSpc>
              <a:spcAft>
                <a:spcPts val="1154"/>
              </a:spcAft>
              <a:defRPr/>
            </a:pPr>
            <a:endParaRPr lang="en-GB" sz="2300" dirty="0">
              <a:ea typeface="ＭＳ Ｐゴシック" charset="0"/>
              <a:cs typeface="ＭＳ Ｐゴシック" charset="0"/>
            </a:endParaRPr>
          </a:p>
          <a:p>
            <a:pPr hangingPunct="0">
              <a:lnSpc>
                <a:spcPct val="93000"/>
              </a:lnSpc>
              <a:spcAft>
                <a:spcPts val="1154"/>
              </a:spcAft>
              <a:defRPr/>
            </a:pPr>
            <a:endParaRPr lang="en-GB" sz="2300" dirty="0">
              <a:ea typeface="ＭＳ Ｐゴシック" charset="0"/>
              <a:cs typeface="ＭＳ Ｐゴシック" charset="0"/>
            </a:endParaRPr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1854721" y="4400382"/>
            <a:ext cx="547988" cy="3044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72891" tIns="36446" rIns="72891" bIns="36446">
            <a:spAutoFit/>
          </a:bodyPr>
          <a:lstStyle/>
          <a:p>
            <a:pPr>
              <a:buClr>
                <a:srgbClr val="000000"/>
              </a:buClr>
              <a:buSzPct val="100000"/>
              <a:tabLst>
                <a:tab pos="586287" algn="l"/>
              </a:tabLst>
              <a:defRPr/>
            </a:pPr>
            <a:r>
              <a:rPr lang="en-US" sz="1500" dirty="0">
                <a:solidFill>
                  <a:srgbClr val="000000"/>
                </a:solidFill>
              </a:rPr>
              <a:t>Code</a:t>
            </a:r>
          </a:p>
        </p:txBody>
      </p:sp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4098242" y="4400382"/>
            <a:ext cx="698639" cy="3044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72891" tIns="36446" rIns="72891" bIns="36446">
            <a:spAutoFit/>
          </a:bodyPr>
          <a:lstStyle/>
          <a:p>
            <a:pPr>
              <a:buClr>
                <a:srgbClr val="000000"/>
              </a:buClr>
              <a:buSzPct val="100000"/>
              <a:tabLst>
                <a:tab pos="586287" algn="l"/>
              </a:tabLst>
              <a:defRPr/>
            </a:pPr>
            <a:r>
              <a:rPr lang="en-US" sz="1500" dirty="0">
                <a:solidFill>
                  <a:srgbClr val="000000"/>
                </a:solidFill>
              </a:rPr>
              <a:t>Deploy</a:t>
            </a:r>
          </a:p>
        </p:txBody>
      </p:sp>
      <p:sp>
        <p:nvSpPr>
          <p:cNvPr id="5" name="Rectangle 8"/>
          <p:cNvSpPr>
            <a:spLocks noChangeArrowheads="1"/>
          </p:cNvSpPr>
          <p:nvPr/>
        </p:nvSpPr>
        <p:spPr bwMode="auto">
          <a:xfrm>
            <a:off x="6638400" y="4400382"/>
            <a:ext cx="583222" cy="3044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72891" tIns="36446" rIns="72891" bIns="36446">
            <a:spAutoFit/>
          </a:bodyPr>
          <a:lstStyle/>
          <a:p>
            <a:pPr>
              <a:buClr>
                <a:srgbClr val="000000"/>
              </a:buClr>
              <a:buSzPct val="100000"/>
              <a:tabLst>
                <a:tab pos="586287" algn="l"/>
              </a:tabLst>
              <a:defRPr/>
            </a:pPr>
            <a:r>
              <a:rPr lang="en-US" sz="1500" dirty="0">
                <a:solidFill>
                  <a:srgbClr val="000000"/>
                </a:solidFill>
              </a:rPr>
              <a:t>Enjoy</a:t>
            </a:r>
          </a:p>
        </p:txBody>
      </p:sp>
      <p:pic>
        <p:nvPicPr>
          <p:cNvPr id="6" name="Picture 14" descr="01 - A- What is Paa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2001" y="3577564"/>
            <a:ext cx="5870880" cy="11211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714348" y="489939"/>
            <a:ext cx="7715304" cy="659116"/>
            <a:chOff x="714348" y="489939"/>
            <a:chExt cx="7715304" cy="659116"/>
          </a:xfrm>
        </p:grpSpPr>
        <p:pic>
          <p:nvPicPr>
            <p:cNvPr id="8" name="Picture 7" descr="C:\Documents and Settings\Mimmo\Desktop\Vintage Slides\Main\Main\Assets\ribbon_dark.pn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714348" y="489939"/>
              <a:ext cx="7715304" cy="659116"/>
            </a:xfrm>
            <a:prstGeom prst="rect">
              <a:avLst/>
            </a:prstGeom>
            <a:noFill/>
            <a:effectLst>
              <a:outerShdw blurRad="12700" dist="127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9" name="CasellaDiTesto 20"/>
            <p:cNvSpPr txBox="1"/>
            <p:nvPr/>
          </p:nvSpPr>
          <p:spPr>
            <a:xfrm>
              <a:off x="3214678" y="561378"/>
              <a:ext cx="2714644" cy="353943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700" b="1" dirty="0" smtClean="0">
                  <a:solidFill>
                    <a:srgbClr val="FFFFFF"/>
                  </a:solidFill>
                  <a:latin typeface="Helvetica Neue"/>
                  <a:cs typeface="Helvetica Neue"/>
                </a:rPr>
                <a:t>PaaS</a:t>
              </a:r>
              <a:endParaRPr lang="it-IT" sz="1700" b="1" dirty="0">
                <a:solidFill>
                  <a:srgbClr val="FFFFFF"/>
                </a:solidFill>
                <a:latin typeface="Helvetica Neue"/>
                <a:cs typeface="Helvetica Neue"/>
              </a:endParaRPr>
            </a:p>
          </p:txBody>
        </p:sp>
      </p:grpSp>
      <p:pic>
        <p:nvPicPr>
          <p:cNvPr id="10" name="Picture 9" descr="paas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1622" y="5493732"/>
            <a:ext cx="1922378" cy="1364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4293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WorldPeac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0552" y="1141155"/>
            <a:ext cx="5669600" cy="5716846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714348" y="489939"/>
            <a:ext cx="7715304" cy="659116"/>
            <a:chOff x="714348" y="489939"/>
            <a:chExt cx="7715304" cy="659116"/>
          </a:xfrm>
        </p:grpSpPr>
        <p:pic>
          <p:nvPicPr>
            <p:cNvPr id="4" name="Picture 3" descr="C:\Documents and Settings\Mimmo\Desktop\Vintage Slides\Main\Main\Assets\ribbon_dark.pn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714348" y="489939"/>
              <a:ext cx="7715304" cy="659116"/>
            </a:xfrm>
            <a:prstGeom prst="rect">
              <a:avLst/>
            </a:prstGeom>
            <a:noFill/>
            <a:effectLst>
              <a:outerShdw blurRad="12700" dist="127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5" name="CasellaDiTesto 20"/>
            <p:cNvSpPr txBox="1"/>
            <p:nvPr/>
          </p:nvSpPr>
          <p:spPr>
            <a:xfrm>
              <a:off x="3214678" y="561378"/>
              <a:ext cx="2714644" cy="323165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500" b="1" dirty="0" smtClean="0">
                  <a:solidFill>
                    <a:srgbClr val="FFFFFF"/>
                  </a:solidFill>
                  <a:latin typeface="Helvetica Neue"/>
                  <a:cs typeface="Helvetica Neue"/>
                </a:rPr>
                <a:t>EVERYONE GETS ALONG</a:t>
              </a:r>
              <a:endParaRPr lang="it-IT" sz="1500" b="1" dirty="0">
                <a:solidFill>
                  <a:srgbClr val="FFFFFF"/>
                </a:solidFill>
                <a:latin typeface="Helvetica Neue"/>
                <a:cs typeface="Helvetica Neue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388603" y="1513663"/>
            <a:ext cx="5269826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r>
              <a:rPr lang="en-US" sz="3200" dirty="0" smtClean="0"/>
              <a:t>OpenShift creates a peaceful environment</a:t>
            </a:r>
            <a:r>
              <a:rPr lang="en-US" sz="3200" dirty="0"/>
              <a:t> </a:t>
            </a:r>
            <a:r>
              <a:rPr lang="en-US" sz="3200" dirty="0" smtClean="0"/>
              <a:t>for DEV and OPS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8863983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:\Documents and Settings\Mimmo\Desktop\Vintage Slides\Main\Main\Assets\ribbon_dark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4348" y="489939"/>
            <a:ext cx="7715304" cy="659116"/>
          </a:xfrm>
          <a:prstGeom prst="rect">
            <a:avLst/>
          </a:prstGeom>
          <a:noFill/>
          <a:effectLst>
            <a:outerShdw blurRad="12700" dist="127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CasellaDiTesto 20"/>
          <p:cNvSpPr txBox="1"/>
          <p:nvPr/>
        </p:nvSpPr>
        <p:spPr>
          <a:xfrm>
            <a:off x="3214678" y="561378"/>
            <a:ext cx="2714644" cy="33855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it-IT" sz="1600" b="1" dirty="0" smtClean="0">
                <a:solidFill>
                  <a:srgbClr val="FFFFFF"/>
                </a:solidFill>
                <a:latin typeface="Helvetica Neue"/>
                <a:cs typeface="Helvetica Neue"/>
              </a:rPr>
              <a:t>WHY OPENSHIFT</a:t>
            </a:r>
            <a:endParaRPr lang="it-IT" sz="1600" b="1" dirty="0">
              <a:solidFill>
                <a:srgbClr val="FFFFFF"/>
              </a:solidFill>
              <a:latin typeface="Helvetica Neue"/>
              <a:cs typeface="Helvetica Neue"/>
            </a:endParaRPr>
          </a:p>
        </p:txBody>
      </p:sp>
      <p:pic>
        <p:nvPicPr>
          <p:cNvPr id="7" name="Picture 6" descr="bike_0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0660"/>
            <a:ext cx="9144000" cy="6507340"/>
          </a:xfrm>
          <a:prstGeom prst="rect">
            <a:avLst/>
          </a:prstGeom>
        </p:spPr>
      </p:pic>
      <p:sp>
        <p:nvSpPr>
          <p:cNvPr id="6" name="Rectangle 1"/>
          <p:cNvSpPr txBox="1">
            <a:spLocks noChangeArrowheads="1"/>
          </p:cNvSpPr>
          <p:nvPr/>
        </p:nvSpPr>
        <p:spPr>
          <a:xfrm>
            <a:off x="482401" y="267957"/>
            <a:ext cx="8226720" cy="541497"/>
          </a:xfrm>
          <a:prstGeom prst="rect">
            <a:avLst/>
          </a:prstGeom>
        </p:spPr>
        <p:txBody>
          <a:bodyPr lIns="82945" tIns="41473" rIns="82945" bIns="41473"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  <a:defRPr/>
            </a:pPr>
            <a:r>
              <a:rPr lang="en-US" i="1" dirty="0" smtClean="0"/>
              <a:t>OpenShift is FAST</a:t>
            </a:r>
            <a:endParaRPr lang="en-US" i="1" dirty="0" smtClean="0"/>
          </a:p>
        </p:txBody>
      </p:sp>
    </p:spTree>
    <p:extLst>
      <p:ext uri="{BB962C8B-B14F-4D97-AF65-F5344CB8AC3E}">
        <p14:creationId xmlns:p14="http://schemas.microsoft.com/office/powerpoint/2010/main" val="28739639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482401" y="495412"/>
            <a:ext cx="8226720" cy="541497"/>
          </a:xfrm>
          <a:prstGeom prst="rect">
            <a:avLst/>
          </a:prstGeom>
        </p:spPr>
        <p:txBody>
          <a:bodyPr lIns="82945" tIns="41473" rIns="82945" bIns="41473"/>
          <a:lstStyle/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  <a:defRPr/>
            </a:pPr>
            <a:r>
              <a:rPr lang="en-US" i="1" dirty="0" smtClean="0"/>
              <a:t>OpenShift is FREE</a:t>
            </a:r>
            <a:r>
              <a:rPr lang="en-US" i="1" dirty="0" smtClean="0"/>
              <a:t>?</a:t>
            </a:r>
          </a:p>
        </p:txBody>
      </p:sp>
      <p:pic>
        <p:nvPicPr>
          <p:cNvPr id="2" name="Picture 1" descr="free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607" y="1460500"/>
            <a:ext cx="6839129" cy="5446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496425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umo_wrestler_boy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56771" y="1013785"/>
            <a:ext cx="7261180" cy="5445885"/>
          </a:xfrm>
          <a:prstGeom prst="rect">
            <a:avLst/>
          </a:prstGeom>
        </p:spPr>
      </p:pic>
      <p:pic>
        <p:nvPicPr>
          <p:cNvPr id="3" name="Picture 2" descr="ant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3917" y="1013785"/>
            <a:ext cx="4130083" cy="544588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71025" y="6488385"/>
            <a:ext cx="18766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Vertical Scaling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114126" y="6459670"/>
            <a:ext cx="18766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Horizontal Scaling</a:t>
            </a:r>
            <a:endParaRPr lang="en-US" dirty="0"/>
          </a:p>
        </p:txBody>
      </p:sp>
      <p:sp>
        <p:nvSpPr>
          <p:cNvPr id="6" name="Rectangle 1"/>
          <p:cNvSpPr txBox="1">
            <a:spLocks noChangeArrowheads="1"/>
          </p:cNvSpPr>
          <p:nvPr/>
        </p:nvSpPr>
        <p:spPr>
          <a:xfrm>
            <a:off x="482401" y="267957"/>
            <a:ext cx="8226720" cy="541497"/>
          </a:xfrm>
          <a:prstGeom prst="rect">
            <a:avLst/>
          </a:prstGeom>
        </p:spPr>
        <p:txBody>
          <a:bodyPr lIns="82945" tIns="41473" rIns="82945" bIns="41473"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  <a:defRPr/>
            </a:pPr>
            <a:r>
              <a:rPr lang="en-US" i="1" dirty="0" smtClean="0"/>
              <a:t>OpenShift is SCALABLE</a:t>
            </a:r>
            <a:endParaRPr lang="en-US" i="1" dirty="0" smtClean="0"/>
          </a:p>
        </p:txBody>
      </p:sp>
    </p:spTree>
    <p:extLst>
      <p:ext uri="{BB962C8B-B14F-4D97-AF65-F5344CB8AC3E}">
        <p14:creationId xmlns:p14="http://schemas.microsoft.com/office/powerpoint/2010/main" val="20005962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:\Documents and Settings\Mimmo\Desktop\Vintage Slides\Main\Main\Assets\ribbon_dark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4348" y="489939"/>
            <a:ext cx="7715304" cy="659116"/>
          </a:xfrm>
          <a:prstGeom prst="rect">
            <a:avLst/>
          </a:prstGeom>
          <a:noFill/>
          <a:effectLst>
            <a:outerShdw blurRad="12700" dist="127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CasellaDiTesto 20"/>
          <p:cNvSpPr txBox="1"/>
          <p:nvPr/>
        </p:nvSpPr>
        <p:spPr>
          <a:xfrm>
            <a:off x="3214678" y="561378"/>
            <a:ext cx="2714644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it-IT" sz="1200" b="1" dirty="0" smtClean="0">
                <a:solidFill>
                  <a:srgbClr val="FFFFFF"/>
                </a:solidFill>
                <a:latin typeface="Helvetica Neue"/>
                <a:cs typeface="Helvetica Neue"/>
              </a:rPr>
              <a:t>PHP ROCKS ON OPENSHIFT</a:t>
            </a:r>
            <a:endParaRPr lang="it-IT" sz="1200" b="1" dirty="0">
              <a:solidFill>
                <a:srgbClr val="FFFFFF"/>
              </a:solidFill>
              <a:latin typeface="Helvetica Neue"/>
              <a:cs typeface="Helvetica Neue"/>
            </a:endParaRPr>
          </a:p>
        </p:txBody>
      </p:sp>
      <p:pic>
        <p:nvPicPr>
          <p:cNvPr id="2" name="Picture 1" descr="Dwayne-Johnson-The-Rock-1280x960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4774"/>
            <a:ext cx="9144000" cy="695277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19085" y="250786"/>
            <a:ext cx="3709110" cy="35702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3600" dirty="0" smtClean="0">
                <a:latin typeface="Cracked"/>
                <a:cs typeface="Cracked"/>
              </a:rPr>
              <a:t>Mobile </a:t>
            </a:r>
            <a:r>
              <a:rPr lang="en-US" sz="3600" dirty="0" err="1" smtClean="0">
                <a:latin typeface="Cracked"/>
                <a:cs typeface="Cracked"/>
              </a:rPr>
              <a:t>Backends</a:t>
            </a:r>
            <a:r>
              <a:rPr lang="en-US" sz="3600" dirty="0" smtClean="0">
                <a:latin typeface="Cracked"/>
                <a:cs typeface="Cracked"/>
              </a:rPr>
              <a:t> ROCK on</a:t>
            </a:r>
          </a:p>
          <a:p>
            <a:pPr>
              <a:defRPr/>
            </a:pPr>
            <a:r>
              <a:rPr lang="en-US" sz="3600" dirty="0" smtClean="0">
                <a:latin typeface="Cracked"/>
                <a:cs typeface="Cracked"/>
              </a:rPr>
              <a:t>OpenShift</a:t>
            </a:r>
          </a:p>
          <a:p>
            <a:pPr>
              <a:defRPr/>
            </a:pPr>
            <a:endParaRPr lang="en-US" sz="2400" dirty="0" smtClean="0">
              <a:latin typeface="Cracked"/>
              <a:cs typeface="Cracked"/>
            </a:endParaRPr>
          </a:p>
          <a:p>
            <a:pPr>
              <a:defRPr/>
            </a:pPr>
            <a:endParaRPr lang="en-US" sz="4000" b="1" dirty="0">
              <a:latin typeface="Cracked"/>
              <a:cs typeface="Cracked"/>
            </a:endParaRPr>
          </a:p>
          <a:p>
            <a:pPr>
              <a:defRPr/>
            </a:pPr>
            <a:endParaRPr lang="en-US" dirty="0">
              <a:cs typeface="MS Gothic" charset="0"/>
            </a:endParaRPr>
          </a:p>
          <a:p>
            <a:pPr>
              <a:defRPr/>
            </a:pPr>
            <a:endParaRPr lang="en-US" dirty="0">
              <a:cs typeface="MS Gothic" charset="0"/>
            </a:endParaRPr>
          </a:p>
          <a:p>
            <a:pPr>
              <a:defRPr/>
            </a:pPr>
            <a:endParaRPr lang="en-US" dirty="0">
              <a:cs typeface="MS 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70045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714348" y="510870"/>
            <a:ext cx="7715304" cy="659116"/>
            <a:chOff x="714348" y="599685"/>
            <a:chExt cx="7715304" cy="659116"/>
          </a:xfrm>
        </p:grpSpPr>
        <p:pic>
          <p:nvPicPr>
            <p:cNvPr id="3" name="Picture 2" descr="C:\Documents and Settings\Mimmo\Desktop\Vintage Slides\Main\Main\Assets\ribbon_dark.png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714348" y="599685"/>
              <a:ext cx="7715304" cy="659116"/>
            </a:xfrm>
            <a:prstGeom prst="rect">
              <a:avLst/>
            </a:prstGeom>
            <a:noFill/>
            <a:effectLst>
              <a:outerShdw blurRad="12700" dist="127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4" name="CasellaDiTesto 20"/>
            <p:cNvSpPr txBox="1"/>
            <p:nvPr/>
          </p:nvSpPr>
          <p:spPr>
            <a:xfrm>
              <a:off x="3214678" y="671124"/>
              <a:ext cx="2714644" cy="353943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700">
                  <a:solidFill>
                    <a:srgbClr val="FFFFFF"/>
                  </a:solidFill>
                  <a:latin typeface="Helvetica Neue"/>
                  <a:cs typeface="Helvetica Neue"/>
                </a:defRPr>
              </a:lvl1pPr>
            </a:lstStyle>
            <a:p>
              <a:r>
                <a:rPr lang="it-IT" b="1" dirty="0" smtClean="0"/>
                <a:t>THE SAMPLE APP</a:t>
              </a:r>
              <a:endParaRPr lang="it-IT" b="1" dirty="0"/>
            </a:p>
          </p:txBody>
        </p:sp>
      </p:grpSp>
      <p:pic>
        <p:nvPicPr>
          <p:cNvPr id="8" name="Picture 7" descr="Sloop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348" y="1576393"/>
            <a:ext cx="2337601" cy="2337601"/>
          </a:xfrm>
          <a:prstGeom prst="rect">
            <a:avLst/>
          </a:prstGeom>
        </p:spPr>
      </p:pic>
      <p:pic>
        <p:nvPicPr>
          <p:cNvPr id="9" name="Picture 8" descr="mongodb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5572" y="1056494"/>
            <a:ext cx="4127500" cy="2857500"/>
          </a:xfrm>
          <a:prstGeom prst="rect">
            <a:avLst/>
          </a:prstGeom>
        </p:spPr>
      </p:pic>
      <p:pic>
        <p:nvPicPr>
          <p:cNvPr id="10" name="Picture 9" descr="twillio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348" y="3800392"/>
            <a:ext cx="3964878" cy="1164100"/>
          </a:xfrm>
          <a:prstGeom prst="rect">
            <a:avLst/>
          </a:prstGeom>
        </p:spPr>
      </p:pic>
      <p:pic>
        <p:nvPicPr>
          <p:cNvPr id="11" name="Picture 10" descr="openshift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1918" y="3259932"/>
            <a:ext cx="2128616" cy="1913060"/>
          </a:xfrm>
          <a:prstGeom prst="rect">
            <a:avLst/>
          </a:prstGeom>
        </p:spPr>
      </p:pic>
      <p:pic>
        <p:nvPicPr>
          <p:cNvPr id="12" name="Picture 11" descr="appc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715" y="5341824"/>
            <a:ext cx="7655937" cy="1516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3960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714348" y="510870"/>
            <a:ext cx="7715304" cy="659116"/>
            <a:chOff x="714348" y="599685"/>
            <a:chExt cx="7715304" cy="659116"/>
          </a:xfrm>
        </p:grpSpPr>
        <p:pic>
          <p:nvPicPr>
            <p:cNvPr id="3" name="Picture 2" descr="C:\Documents and Settings\Mimmo\Desktop\Vintage Slides\Main\Main\Assets\ribbon_dark.png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714348" y="599685"/>
              <a:ext cx="7715304" cy="659116"/>
            </a:xfrm>
            <a:prstGeom prst="rect">
              <a:avLst/>
            </a:prstGeom>
            <a:noFill/>
            <a:effectLst>
              <a:outerShdw blurRad="12700" dist="127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4" name="CasellaDiTesto 20"/>
            <p:cNvSpPr txBox="1"/>
            <p:nvPr/>
          </p:nvSpPr>
          <p:spPr>
            <a:xfrm>
              <a:off x="3214678" y="671124"/>
              <a:ext cx="2714644" cy="353943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700">
                  <a:solidFill>
                    <a:srgbClr val="FFFFFF"/>
                  </a:solidFill>
                  <a:latin typeface="Helvetica Neue"/>
                  <a:cs typeface="Helvetica Neue"/>
                </a:defRPr>
              </a:lvl1pPr>
            </a:lstStyle>
            <a:p>
              <a:r>
                <a:rPr lang="it-IT" b="1" dirty="0" smtClean="0"/>
                <a:t>STRONGLOOP</a:t>
              </a:r>
              <a:endParaRPr lang="it-IT" b="1" dirty="0"/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1351064" y="1827219"/>
            <a:ext cx="5365571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65125" indent="-273050">
              <a:buClr>
                <a:srgbClr val="999999"/>
              </a:buClr>
              <a:buSzPct val="45000"/>
              <a:buFont typeface="Wingdings" pitchFamily="2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/>
            </a:pPr>
            <a:r>
              <a:rPr lang="en-US" sz="2400" dirty="0" smtClean="0"/>
              <a:t>Production ready node distribution</a:t>
            </a:r>
          </a:p>
          <a:p>
            <a:pPr marL="365125" indent="-273050">
              <a:buClr>
                <a:srgbClr val="999999"/>
              </a:buClr>
              <a:buSzPct val="45000"/>
              <a:buFont typeface="Wingdings" pitchFamily="2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/>
            </a:pPr>
            <a:r>
              <a:rPr lang="en-US" sz="2400" dirty="0" smtClean="0"/>
              <a:t>Monitored / trusted NPM modules</a:t>
            </a:r>
          </a:p>
          <a:p>
            <a:pPr marL="365125" indent="-273050">
              <a:buClr>
                <a:srgbClr val="999999"/>
              </a:buClr>
              <a:buSzPct val="45000"/>
              <a:buFont typeface="Wingdings" pitchFamily="2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/>
            </a:pPr>
            <a:r>
              <a:rPr lang="en-US" sz="2400" dirty="0" smtClean="0"/>
              <a:t>Ease of use</a:t>
            </a:r>
          </a:p>
          <a:p>
            <a:pPr marL="365125" indent="-273050">
              <a:buClr>
                <a:srgbClr val="999999"/>
              </a:buClr>
              <a:buSzPct val="45000"/>
              <a:buFont typeface="Wingdings" pitchFamily="2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/>
            </a:pPr>
            <a:r>
              <a:rPr lang="en-US" sz="2400" dirty="0" smtClean="0"/>
              <a:t>Integration with Mongoose / </a:t>
            </a:r>
            <a:r>
              <a:rPr lang="en-US" sz="2400" dirty="0" err="1" smtClean="0"/>
              <a:t>MongoDB</a:t>
            </a:r>
            <a:endParaRPr lang="en-US" sz="2400" dirty="0" smtClean="0"/>
          </a:p>
          <a:p>
            <a:pPr marL="365125" indent="-273050">
              <a:buClr>
                <a:srgbClr val="999999"/>
              </a:buClr>
              <a:buSzPct val="45000"/>
              <a:buFont typeface="Wingdings" pitchFamily="2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/>
            </a:pPr>
            <a:r>
              <a:rPr lang="en-US" sz="2400" dirty="0" smtClean="0"/>
              <a:t>Support</a:t>
            </a:r>
          </a:p>
          <a:p>
            <a:pPr marL="365125" indent="-273050">
              <a:buClr>
                <a:srgbClr val="999999"/>
              </a:buClr>
              <a:buSzPct val="45000"/>
              <a:buFont typeface="Wingdings" pitchFamily="2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/>
            </a:pPr>
            <a:endParaRPr lang="en-US" sz="2400" dirty="0"/>
          </a:p>
        </p:txBody>
      </p:sp>
      <p:pic>
        <p:nvPicPr>
          <p:cNvPr id="8" name="Picture 7" descr="Sloop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6399" y="4520399"/>
            <a:ext cx="2337601" cy="2337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4088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714348" y="510870"/>
            <a:ext cx="7715304" cy="659116"/>
            <a:chOff x="714348" y="599685"/>
            <a:chExt cx="7715304" cy="659116"/>
          </a:xfrm>
        </p:grpSpPr>
        <p:pic>
          <p:nvPicPr>
            <p:cNvPr id="3" name="Picture 2" descr="C:\Documents and Settings\Mimmo\Desktop\Vintage Slides\Main\Main\Assets\ribbon_dark.png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714348" y="599685"/>
              <a:ext cx="7715304" cy="659116"/>
            </a:xfrm>
            <a:prstGeom prst="rect">
              <a:avLst/>
            </a:prstGeom>
            <a:noFill/>
            <a:effectLst>
              <a:outerShdw blurRad="12700" dist="127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4" name="CasellaDiTesto 20"/>
            <p:cNvSpPr txBox="1"/>
            <p:nvPr/>
          </p:nvSpPr>
          <p:spPr>
            <a:xfrm>
              <a:off x="3214678" y="671124"/>
              <a:ext cx="2714644" cy="353943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700">
                  <a:solidFill>
                    <a:srgbClr val="FFFFFF"/>
                  </a:solidFill>
                  <a:latin typeface="Helvetica Neue"/>
                  <a:cs typeface="Helvetica Neue"/>
                </a:defRPr>
              </a:lvl1pPr>
            </a:lstStyle>
            <a:p>
              <a:r>
                <a:rPr lang="it-IT" b="1" dirty="0" smtClean="0"/>
                <a:t>MONGODB</a:t>
              </a:r>
              <a:endParaRPr lang="it-IT" b="1" dirty="0"/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1351064" y="1827219"/>
            <a:ext cx="6006773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65125" indent="-273050">
              <a:buClr>
                <a:srgbClr val="999999"/>
              </a:buClr>
              <a:buSzPct val="45000"/>
              <a:buFont typeface="Wingdings" pitchFamily="2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/>
            </a:pPr>
            <a:r>
              <a:rPr lang="en-US" sz="2400" dirty="0" smtClean="0"/>
              <a:t>Document</a:t>
            </a:r>
            <a:r>
              <a:rPr lang="en-US" sz="2400" dirty="0"/>
              <a:t>-orientated</a:t>
            </a:r>
          </a:p>
          <a:p>
            <a:pPr marL="365125" indent="-273050">
              <a:buClr>
                <a:srgbClr val="999999"/>
              </a:buClr>
              <a:buSzPct val="45000"/>
              <a:buFont typeface="Wingdings" pitchFamily="2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/>
            </a:pPr>
            <a:r>
              <a:rPr lang="en-US" sz="2400" dirty="0"/>
              <a:t>High performance</a:t>
            </a:r>
          </a:p>
          <a:p>
            <a:pPr marL="365125" indent="-273050">
              <a:buClr>
                <a:srgbClr val="999999"/>
              </a:buClr>
              <a:buSzPct val="45000"/>
              <a:buFont typeface="Wingdings" pitchFamily="2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/>
            </a:pPr>
            <a:r>
              <a:rPr lang="en-US" sz="2400" dirty="0"/>
              <a:t>High availability</a:t>
            </a:r>
          </a:p>
          <a:p>
            <a:pPr marL="365125" indent="-273050">
              <a:buClr>
                <a:srgbClr val="999999"/>
              </a:buClr>
              <a:buSzPct val="45000"/>
              <a:buFont typeface="Wingdings" pitchFamily="2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/>
            </a:pPr>
            <a:r>
              <a:rPr lang="en-US" sz="2400" dirty="0"/>
              <a:t>Easy scalability</a:t>
            </a:r>
          </a:p>
          <a:p>
            <a:pPr marL="365125" indent="-273050">
              <a:buClr>
                <a:srgbClr val="999999"/>
              </a:buClr>
              <a:buSzPct val="45000"/>
              <a:buFont typeface="Wingdings" pitchFamily="2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/>
            </a:pPr>
            <a:r>
              <a:rPr lang="en-US" sz="2400" dirty="0"/>
              <a:t>JSON Document Store – Perfect for </a:t>
            </a:r>
            <a:r>
              <a:rPr lang="en-US" sz="2400" dirty="0" smtClean="0"/>
              <a:t>Titanium</a:t>
            </a:r>
          </a:p>
          <a:p>
            <a:pPr marL="365125" indent="-273050">
              <a:buClr>
                <a:srgbClr val="999999"/>
              </a:buClr>
              <a:buSzPct val="45000"/>
              <a:buFont typeface="Wingdings" pitchFamily="2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/>
            </a:pPr>
            <a:r>
              <a:rPr lang="en-US" sz="2400" dirty="0" smtClean="0"/>
              <a:t>Backed by 10gen</a:t>
            </a:r>
          </a:p>
          <a:p>
            <a:pPr marL="365125" indent="-273050">
              <a:buClr>
                <a:srgbClr val="999999"/>
              </a:buClr>
              <a:buSzPct val="45000"/>
              <a:buFont typeface="Wingdings" pitchFamily="2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/>
            </a:pPr>
            <a:r>
              <a:rPr lang="en-US" sz="2400" dirty="0" smtClean="0"/>
              <a:t>Open Source</a:t>
            </a:r>
            <a:endParaRPr lang="en-US" sz="2400" dirty="0"/>
          </a:p>
        </p:txBody>
      </p:sp>
      <p:pic>
        <p:nvPicPr>
          <p:cNvPr id="8" name="Picture 7" descr="mongodb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9285" y="4998923"/>
            <a:ext cx="2685334" cy="1859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8755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02324" y="846628"/>
            <a:ext cx="8229600" cy="857250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500" b="1" smtClean="0">
                <a:solidFill>
                  <a:srgbClr val="CD202C"/>
                </a:solidFill>
              </a:rPr>
              <a:t>AGENDA</a:t>
            </a:r>
            <a:endParaRPr lang="en-US" sz="5500" b="1" dirty="0">
              <a:solidFill>
                <a:srgbClr val="CD202C"/>
              </a:solidFill>
            </a:endParaRPr>
          </a:p>
        </p:txBody>
      </p:sp>
      <p:pic>
        <p:nvPicPr>
          <p:cNvPr id="5" name="Picture 4" descr="C:\Documents and Settings\Mimmo\Desktop\Vintage Slides\Main\Main\Assets\ribbon_dark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4348" y="1857371"/>
            <a:ext cx="7715304" cy="659116"/>
          </a:xfrm>
          <a:prstGeom prst="rect">
            <a:avLst/>
          </a:prstGeom>
          <a:noFill/>
          <a:effectLst>
            <a:outerShdw blurRad="12700" dist="127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CasellaDiTesto 11"/>
          <p:cNvSpPr txBox="1"/>
          <p:nvPr/>
        </p:nvSpPr>
        <p:spPr>
          <a:xfrm>
            <a:off x="1165776" y="3156569"/>
            <a:ext cx="1833586" cy="3231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500" dirty="0" smtClean="0">
                <a:ln w="3175">
                  <a:noFill/>
                </a:ln>
                <a:solidFill>
                  <a:srgbClr val="363534"/>
                </a:solidFill>
                <a:latin typeface="Overpass-Rehinted Bold"/>
                <a:cs typeface="Overpass-Rehinted Bold"/>
              </a:rPr>
              <a:t>Introduction</a:t>
            </a:r>
            <a:endParaRPr lang="en-US" sz="1200" dirty="0">
              <a:ln w="3175">
                <a:noFill/>
              </a:ln>
              <a:solidFill>
                <a:srgbClr val="CD202C"/>
              </a:solidFill>
              <a:latin typeface="Overpass-Rehinted Bold"/>
              <a:cs typeface="Overpass-Rehinted Bold"/>
            </a:endParaRPr>
          </a:p>
        </p:txBody>
      </p:sp>
      <p:sp>
        <p:nvSpPr>
          <p:cNvPr id="7" name="CasellaDiTesto 13"/>
          <p:cNvSpPr txBox="1"/>
          <p:nvPr/>
        </p:nvSpPr>
        <p:spPr>
          <a:xfrm>
            <a:off x="4643438" y="3156569"/>
            <a:ext cx="1643074" cy="3231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it-IT" sz="1500" dirty="0" err="1" smtClean="0">
                <a:ln w="3175">
                  <a:noFill/>
                </a:ln>
                <a:solidFill>
                  <a:srgbClr val="363534"/>
                </a:solidFill>
                <a:latin typeface="Overpass-Rehinted Bold"/>
                <a:cs typeface="Overpass-Rehinted Bold"/>
              </a:rPr>
              <a:t>Cloud</a:t>
            </a:r>
            <a:r>
              <a:rPr lang="it-IT" sz="1500" dirty="0" smtClean="0">
                <a:ln w="3175">
                  <a:noFill/>
                </a:ln>
                <a:solidFill>
                  <a:srgbClr val="363534"/>
                </a:solidFill>
                <a:latin typeface="Overpass-Rehinted Bold"/>
                <a:cs typeface="Overpass-Rehinted Bold"/>
              </a:rPr>
              <a:t> </a:t>
            </a:r>
            <a:r>
              <a:rPr lang="it-IT" sz="1500" dirty="0" err="1" smtClean="0">
                <a:ln w="3175">
                  <a:noFill/>
                </a:ln>
                <a:solidFill>
                  <a:srgbClr val="363534"/>
                </a:solidFill>
                <a:latin typeface="Overpass-Rehinted Bold"/>
                <a:cs typeface="Overpass-Rehinted Bold"/>
              </a:rPr>
              <a:t>Overview</a:t>
            </a:r>
            <a:endParaRPr lang="it-IT" sz="1500" dirty="0" smtClean="0">
              <a:ln w="3175">
                <a:noFill/>
              </a:ln>
              <a:solidFill>
                <a:srgbClr val="363534"/>
              </a:solidFill>
              <a:latin typeface="Overpass-Rehinted Bold"/>
              <a:cs typeface="Overpass-Rehinted Bold"/>
            </a:endParaRPr>
          </a:p>
        </p:txBody>
      </p:sp>
      <p:sp>
        <p:nvSpPr>
          <p:cNvPr id="8" name="CasellaDiTesto 14"/>
          <p:cNvSpPr txBox="1"/>
          <p:nvPr/>
        </p:nvSpPr>
        <p:spPr>
          <a:xfrm>
            <a:off x="6286512" y="3172246"/>
            <a:ext cx="1643074" cy="29238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300" dirty="0" smtClean="0">
                <a:ln w="3175">
                  <a:noFill/>
                </a:ln>
                <a:solidFill>
                  <a:srgbClr val="363534"/>
                </a:solidFill>
                <a:latin typeface="Overpass-Rehinted Bold"/>
                <a:cs typeface="Overpass-Rehinted Bold"/>
              </a:rPr>
              <a:t>Demo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57326" y="3719293"/>
            <a:ext cx="1049335" cy="1049335"/>
          </a:xfrm>
          <a:prstGeom prst="rect">
            <a:avLst/>
          </a:prstGeom>
          <a:noFill/>
          <a:effectLst>
            <a:outerShdw blurRad="127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55884" y="3719293"/>
            <a:ext cx="1049335" cy="1049335"/>
          </a:xfrm>
          <a:prstGeom prst="rect">
            <a:avLst/>
          </a:prstGeom>
          <a:noFill/>
          <a:effectLst>
            <a:outerShdw blurRad="127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40310" y="3719293"/>
            <a:ext cx="1049335" cy="1049335"/>
          </a:xfrm>
          <a:prstGeom prst="rect">
            <a:avLst/>
          </a:prstGeom>
          <a:noFill/>
          <a:effectLst>
            <a:outerShdw blurRad="127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83384" y="3719293"/>
            <a:ext cx="1049335" cy="1049335"/>
          </a:xfrm>
          <a:prstGeom prst="rect">
            <a:avLst/>
          </a:prstGeom>
          <a:noFill/>
          <a:effectLst>
            <a:outerShdw blurRad="127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3" name="CasellaDiTesto 11"/>
          <p:cNvSpPr txBox="1"/>
          <p:nvPr/>
        </p:nvSpPr>
        <p:spPr>
          <a:xfrm>
            <a:off x="2901623" y="3175353"/>
            <a:ext cx="1833586" cy="3231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500" dirty="0" smtClean="0">
                <a:ln w="3175">
                  <a:noFill/>
                </a:ln>
                <a:solidFill>
                  <a:srgbClr val="363534"/>
                </a:solidFill>
                <a:latin typeface="Overpass-Rehinted Bold"/>
                <a:cs typeface="Overpass-Rehinted Bold"/>
              </a:rPr>
              <a:t>Mobile History</a:t>
            </a:r>
            <a:endParaRPr lang="en-US" sz="1200" dirty="0">
              <a:ln w="3175">
                <a:noFill/>
              </a:ln>
              <a:solidFill>
                <a:srgbClr val="CD202C"/>
              </a:solidFill>
              <a:latin typeface="Overpass-Rehinted Bold"/>
              <a:cs typeface="Overpass-Rehinted Bold"/>
            </a:endParaRPr>
          </a:p>
        </p:txBody>
      </p:sp>
    </p:spTree>
    <p:extLst>
      <p:ext uri="{BB962C8B-B14F-4D97-AF65-F5344CB8AC3E}">
        <p14:creationId xmlns:p14="http://schemas.microsoft.com/office/powerpoint/2010/main" val="20692428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714348" y="510870"/>
            <a:ext cx="7715304" cy="659116"/>
            <a:chOff x="714348" y="599685"/>
            <a:chExt cx="7715304" cy="659116"/>
          </a:xfrm>
        </p:grpSpPr>
        <p:pic>
          <p:nvPicPr>
            <p:cNvPr id="3" name="Picture 2" descr="C:\Documents and Settings\Mimmo\Desktop\Vintage Slides\Main\Main\Assets\ribbon_dark.png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714348" y="599685"/>
              <a:ext cx="7715304" cy="659116"/>
            </a:xfrm>
            <a:prstGeom prst="rect">
              <a:avLst/>
            </a:prstGeom>
            <a:noFill/>
            <a:effectLst>
              <a:outerShdw blurRad="12700" dist="127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4" name="CasellaDiTesto 20"/>
            <p:cNvSpPr txBox="1"/>
            <p:nvPr/>
          </p:nvSpPr>
          <p:spPr>
            <a:xfrm>
              <a:off x="3214678" y="671124"/>
              <a:ext cx="2714644" cy="353943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700">
                  <a:solidFill>
                    <a:srgbClr val="FFFFFF"/>
                  </a:solidFill>
                  <a:latin typeface="Helvetica Neue"/>
                  <a:cs typeface="Helvetica Neue"/>
                </a:defRPr>
              </a:lvl1pPr>
            </a:lstStyle>
            <a:p>
              <a:r>
                <a:rPr lang="it-IT" b="1" dirty="0" smtClean="0"/>
                <a:t>TWILLIO</a:t>
              </a:r>
              <a:endParaRPr lang="it-IT" b="1" dirty="0"/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1351064" y="1827219"/>
            <a:ext cx="4480714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65125" indent="-273050">
              <a:buClr>
                <a:srgbClr val="999999"/>
              </a:buClr>
              <a:buSzPct val="45000"/>
              <a:buFont typeface="Wingdings" pitchFamily="2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/>
            </a:pPr>
            <a:r>
              <a:rPr lang="en-US" sz="2400" dirty="0" smtClean="0"/>
              <a:t>Voice and SMS</a:t>
            </a:r>
          </a:p>
          <a:p>
            <a:pPr marL="365125" indent="-273050">
              <a:buClr>
                <a:srgbClr val="999999"/>
              </a:buClr>
              <a:buSzPct val="45000"/>
              <a:buFont typeface="Wingdings" pitchFamily="2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/>
            </a:pPr>
            <a:r>
              <a:rPr lang="en-US" sz="2400" dirty="0" smtClean="0"/>
              <a:t>Simple pricing with a free tier</a:t>
            </a:r>
          </a:p>
          <a:p>
            <a:pPr marL="365125" indent="-273050">
              <a:buClr>
                <a:srgbClr val="999999"/>
              </a:buClr>
              <a:buSzPct val="45000"/>
              <a:buFont typeface="Wingdings" pitchFamily="2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/>
            </a:pPr>
            <a:r>
              <a:rPr lang="en-US" sz="2400" dirty="0" smtClean="0"/>
              <a:t>Easy to use</a:t>
            </a:r>
          </a:p>
          <a:p>
            <a:pPr marL="365125" indent="-273050">
              <a:buClr>
                <a:srgbClr val="999999"/>
              </a:buClr>
              <a:buSzPct val="45000"/>
              <a:buFont typeface="Wingdings" pitchFamily="2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/>
            </a:pPr>
            <a:r>
              <a:rPr lang="en-US" sz="2400" dirty="0" smtClean="0"/>
              <a:t>Integration with most languages</a:t>
            </a:r>
          </a:p>
          <a:p>
            <a:pPr marL="365125" indent="-273050">
              <a:buClr>
                <a:srgbClr val="999999"/>
              </a:buClr>
              <a:buSzPct val="45000"/>
              <a:buFont typeface="Wingdings" pitchFamily="2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/>
            </a:pPr>
            <a:endParaRPr lang="en-US" sz="2400" dirty="0"/>
          </a:p>
        </p:txBody>
      </p:sp>
      <p:pic>
        <p:nvPicPr>
          <p:cNvPr id="7" name="Picture 6" descr="twillio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0869" y="5671800"/>
            <a:ext cx="3627156" cy="1064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0437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714348" y="510870"/>
            <a:ext cx="7715304" cy="659116"/>
            <a:chOff x="714348" y="599685"/>
            <a:chExt cx="7715304" cy="659116"/>
          </a:xfrm>
        </p:grpSpPr>
        <p:pic>
          <p:nvPicPr>
            <p:cNvPr id="3" name="Picture 2" descr="C:\Documents and Settings\Mimmo\Desktop\Vintage Slides\Main\Main\Assets\ribbon_dark.pn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714348" y="599685"/>
              <a:ext cx="7715304" cy="659116"/>
            </a:xfrm>
            <a:prstGeom prst="rect">
              <a:avLst/>
            </a:prstGeom>
            <a:noFill/>
            <a:effectLst>
              <a:outerShdw blurRad="12700" dist="127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4" name="CasellaDiTesto 20"/>
            <p:cNvSpPr txBox="1"/>
            <p:nvPr/>
          </p:nvSpPr>
          <p:spPr>
            <a:xfrm>
              <a:off x="3214678" y="671124"/>
              <a:ext cx="2714644" cy="353943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700">
                  <a:solidFill>
                    <a:srgbClr val="FFFFFF"/>
                  </a:solidFill>
                  <a:latin typeface="Helvetica Neue"/>
                  <a:cs typeface="Helvetica Neue"/>
                </a:defRPr>
              </a:lvl1pPr>
            </a:lstStyle>
            <a:p>
              <a:r>
                <a:rPr lang="it-IT" b="1" dirty="0" smtClean="0"/>
                <a:t>OPENSHIFT</a:t>
              </a:r>
              <a:endParaRPr lang="it-IT" b="1" dirty="0"/>
            </a:p>
          </p:txBody>
        </p:sp>
      </p:grpSp>
      <p:pic>
        <p:nvPicPr>
          <p:cNvPr id="9" name="Picture 8" descr="wakeup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528" y="1169986"/>
            <a:ext cx="7112000" cy="4836160"/>
          </a:xfrm>
          <a:prstGeom prst="rect">
            <a:avLst/>
          </a:prstGeom>
        </p:spPr>
      </p:pic>
      <p:pic>
        <p:nvPicPr>
          <p:cNvPr id="7" name="Picture 6" descr="openshift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9097" y="5316757"/>
            <a:ext cx="1714903" cy="1541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6721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714348" y="510870"/>
            <a:ext cx="7715304" cy="659116"/>
            <a:chOff x="714348" y="599685"/>
            <a:chExt cx="7715304" cy="659116"/>
          </a:xfrm>
        </p:grpSpPr>
        <p:pic>
          <p:nvPicPr>
            <p:cNvPr id="3" name="Picture 2" descr="C:\Documents and Settings\Mimmo\Desktop\Vintage Slides\Main\Main\Assets\ribbon_dark.png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714348" y="599685"/>
              <a:ext cx="7715304" cy="659116"/>
            </a:xfrm>
            <a:prstGeom prst="rect">
              <a:avLst/>
            </a:prstGeom>
            <a:noFill/>
            <a:effectLst>
              <a:outerShdw blurRad="12700" dist="127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4" name="CasellaDiTesto 20"/>
            <p:cNvSpPr txBox="1"/>
            <p:nvPr/>
          </p:nvSpPr>
          <p:spPr>
            <a:xfrm>
              <a:off x="3214678" y="671124"/>
              <a:ext cx="2714644" cy="353943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700">
                  <a:solidFill>
                    <a:srgbClr val="FFFFFF"/>
                  </a:solidFill>
                  <a:latin typeface="Helvetica Neue"/>
                  <a:cs typeface="Helvetica Neue"/>
                </a:defRPr>
              </a:lvl1pPr>
            </a:lstStyle>
            <a:p>
              <a:r>
                <a:rPr lang="it-IT" b="1" dirty="0" smtClean="0"/>
                <a:t>TITANIUM</a:t>
              </a:r>
              <a:endParaRPr lang="it-IT" b="1" dirty="0"/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1351064" y="1827219"/>
            <a:ext cx="6917278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65125" indent="-273050">
              <a:buClr>
                <a:srgbClr val="999999"/>
              </a:buClr>
              <a:buSzPct val="45000"/>
              <a:buFont typeface="Wingdings" pitchFamily="2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/>
            </a:pPr>
            <a:r>
              <a:rPr lang="en-US" sz="2400" dirty="0"/>
              <a:t>Eclipse-based </a:t>
            </a:r>
            <a:r>
              <a:rPr lang="en-US" sz="2400" dirty="0" smtClean="0"/>
              <a:t>IDE</a:t>
            </a:r>
          </a:p>
          <a:p>
            <a:pPr marL="365125" indent="-273050">
              <a:buClr>
                <a:srgbClr val="999999"/>
              </a:buClr>
              <a:buSzPct val="45000"/>
              <a:buFont typeface="Wingdings" pitchFamily="2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/>
            </a:pPr>
            <a:r>
              <a:rPr lang="en-US" sz="2400" dirty="0" smtClean="0"/>
              <a:t>Integrated with OpenShift</a:t>
            </a:r>
            <a:endParaRPr lang="en-US" sz="2400" dirty="0"/>
          </a:p>
          <a:p>
            <a:pPr marL="365125" indent="-273050">
              <a:buClr>
                <a:srgbClr val="999999"/>
              </a:buClr>
              <a:buSzPct val="45000"/>
              <a:buFont typeface="Wingdings" pitchFamily="2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/>
            </a:pPr>
            <a:r>
              <a:rPr lang="en-US" sz="2400" dirty="0"/>
              <a:t>Build, test and deploy mobile apps from a single </a:t>
            </a:r>
            <a:r>
              <a:rPr lang="en-US" sz="2400" dirty="0" smtClean="0"/>
              <a:t>IDE</a:t>
            </a:r>
            <a:endParaRPr lang="en-US" sz="2400" dirty="0"/>
          </a:p>
          <a:p>
            <a:pPr marL="365125" indent="-273050">
              <a:buClr>
                <a:srgbClr val="999999"/>
              </a:buClr>
              <a:buSzPct val="45000"/>
              <a:buFont typeface="Wingdings" pitchFamily="2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/>
            </a:pPr>
            <a:r>
              <a:rPr lang="en-US" sz="2400" dirty="0" smtClean="0"/>
              <a:t>Debugger</a:t>
            </a:r>
          </a:p>
          <a:p>
            <a:pPr marL="365125" indent="-273050">
              <a:buClr>
                <a:srgbClr val="999999"/>
              </a:buClr>
              <a:buSzPct val="45000"/>
              <a:buFont typeface="Wingdings" pitchFamily="2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/>
            </a:pPr>
            <a:r>
              <a:rPr lang="en-US" sz="2400" dirty="0" smtClean="0"/>
              <a:t>I love it, but I hate it</a:t>
            </a:r>
            <a:endParaRPr lang="en-US" sz="2400" dirty="0"/>
          </a:p>
        </p:txBody>
      </p:sp>
      <p:pic>
        <p:nvPicPr>
          <p:cNvPr id="8" name="Picture 7" descr="appcelerator-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7976" y="5444882"/>
            <a:ext cx="1786024" cy="1413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8155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:\Documents and Settings\Mimmo\Desktop\Vintage Slides\Main\Main\Assets\ribbon_dark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4348" y="489939"/>
            <a:ext cx="7715304" cy="659116"/>
          </a:xfrm>
          <a:prstGeom prst="rect">
            <a:avLst/>
          </a:prstGeom>
          <a:noFill/>
          <a:effectLst>
            <a:outerShdw blurRad="12700" dist="127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CasellaDiTesto 20"/>
          <p:cNvSpPr txBox="1"/>
          <p:nvPr/>
        </p:nvSpPr>
        <p:spPr>
          <a:xfrm>
            <a:off x="3214678" y="561378"/>
            <a:ext cx="2714644" cy="353943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it-IT" sz="1700" b="1" dirty="0" smtClean="0">
                <a:solidFill>
                  <a:srgbClr val="FFFFFF"/>
                </a:solidFill>
                <a:latin typeface="Helvetica Neue"/>
                <a:cs typeface="Helvetica Neue"/>
              </a:rPr>
              <a:t>BORING........</a:t>
            </a:r>
            <a:endParaRPr lang="it-IT" sz="1700" b="1" dirty="0">
              <a:solidFill>
                <a:srgbClr val="FFFFFF"/>
              </a:solidFill>
              <a:latin typeface="Helvetica Neue"/>
              <a:cs typeface="Helvetica Neue"/>
            </a:endParaRPr>
          </a:p>
        </p:txBody>
      </p:sp>
      <p:pic>
        <p:nvPicPr>
          <p:cNvPr id="12" name="Picture 11" descr="yawnin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9460" y="1149055"/>
            <a:ext cx="5836142" cy="5559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4908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482401" y="495412"/>
            <a:ext cx="8226720" cy="541497"/>
          </a:xfrm>
          <a:prstGeom prst="rect">
            <a:avLst/>
          </a:prstGeom>
        </p:spPr>
        <p:txBody>
          <a:bodyPr lIns="82945" tIns="41473" rIns="82945" bIns="41473"/>
          <a:lstStyle/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  <a:defRPr/>
            </a:pPr>
            <a:r>
              <a:rPr lang="en-US" i="1" dirty="0" smtClean="0"/>
              <a:t>Got Questions? We Have Answers!</a:t>
            </a:r>
          </a:p>
        </p:txBody>
      </p:sp>
      <p:sp>
        <p:nvSpPr>
          <p:cNvPr id="62466" name="Rectangle 2"/>
          <p:cNvSpPr txBox="1">
            <a:spLocks noChangeArrowheads="1"/>
          </p:cNvSpPr>
          <p:nvPr/>
        </p:nvSpPr>
        <p:spPr bwMode="auto">
          <a:xfrm>
            <a:off x="424801" y="1468955"/>
            <a:ext cx="8228160" cy="43881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22401" rIns="0" bIns="0"/>
          <a:lstStyle>
            <a:lvl1pPr marL="412750" indent="-273050"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>
              <a:spcAft>
                <a:spcPts val="1293"/>
              </a:spcAft>
              <a:buClr>
                <a:srgbClr val="999999"/>
              </a:buClr>
              <a:buSzPct val="45000"/>
              <a:buFont typeface="Wingdings" charset="0"/>
              <a:buChar char=""/>
            </a:pPr>
            <a:r>
              <a:rPr lang="en-US" b="1">
                <a:solidFill>
                  <a:srgbClr val="000000"/>
                </a:solidFill>
              </a:rPr>
              <a:t>IRC:  freenode #openshift</a:t>
            </a:r>
          </a:p>
          <a:p>
            <a:pPr eaLnBrk="1">
              <a:spcAft>
                <a:spcPts val="1293"/>
              </a:spcAft>
              <a:buClr>
                <a:srgbClr val="999999"/>
              </a:buClr>
              <a:buSzPct val="45000"/>
              <a:buFont typeface="Wingdings" charset="0"/>
              <a:buChar char=""/>
            </a:pPr>
            <a:endParaRPr lang="en-US" b="1">
              <a:solidFill>
                <a:srgbClr val="000000"/>
              </a:solidFill>
            </a:endParaRPr>
          </a:p>
          <a:p>
            <a:pPr eaLnBrk="1">
              <a:spcAft>
                <a:spcPts val="1293"/>
              </a:spcAft>
              <a:buClr>
                <a:srgbClr val="999999"/>
              </a:buClr>
              <a:buSzPct val="45000"/>
              <a:buFont typeface="Wingdings" charset="0"/>
              <a:buChar char=""/>
            </a:pPr>
            <a:r>
              <a:rPr lang="en-US" b="1">
                <a:solidFill>
                  <a:srgbClr val="000000"/>
                </a:solidFill>
              </a:rPr>
              <a:t>Forums: http://www.redhat.com/openshift/forums </a:t>
            </a:r>
          </a:p>
          <a:p>
            <a:pPr eaLnBrk="1">
              <a:spcAft>
                <a:spcPts val="1293"/>
              </a:spcAft>
              <a:buClr>
                <a:srgbClr val="999999"/>
              </a:buClr>
              <a:buSzPct val="45000"/>
              <a:buFont typeface="Wingdings" charset="0"/>
              <a:buChar char=""/>
            </a:pPr>
            <a:endParaRPr lang="en-US" b="1">
              <a:solidFill>
                <a:srgbClr val="000000"/>
              </a:solidFill>
            </a:endParaRPr>
          </a:p>
          <a:p>
            <a:pPr eaLnBrk="1">
              <a:spcAft>
                <a:spcPts val="1293"/>
              </a:spcAft>
              <a:buClr>
                <a:srgbClr val="999999"/>
              </a:buClr>
              <a:buSzPct val="45000"/>
              <a:buFont typeface="Wingdings" charset="0"/>
              <a:buChar char=""/>
            </a:pPr>
            <a:r>
              <a:rPr lang="en-US" b="1">
                <a:solidFill>
                  <a:srgbClr val="000000"/>
                </a:solidFill>
              </a:rPr>
              <a:t>Email: </a:t>
            </a:r>
            <a:r>
              <a:rPr lang="en-US" b="1">
                <a:solidFill>
                  <a:srgbClr val="0000FF"/>
                </a:solidFill>
              </a:rPr>
              <a:t>openshift@redhat.com</a:t>
            </a:r>
          </a:p>
          <a:p>
            <a:pPr eaLnBrk="1">
              <a:spcAft>
                <a:spcPts val="1293"/>
              </a:spcAft>
              <a:buClr>
                <a:srgbClr val="999999"/>
              </a:buClr>
              <a:buSzPct val="45000"/>
              <a:buFont typeface="Wingdings" charset="0"/>
              <a:buChar char=""/>
            </a:pPr>
            <a:endParaRPr lang="en-US" b="1">
              <a:solidFill>
                <a:srgbClr val="0000FF"/>
              </a:solidFill>
            </a:endParaRPr>
          </a:p>
          <a:p>
            <a:pPr eaLnBrk="1">
              <a:spcAft>
                <a:spcPts val="1293"/>
              </a:spcAft>
              <a:buClr>
                <a:srgbClr val="999999"/>
              </a:buClr>
              <a:buSzPct val="45000"/>
              <a:buFont typeface="Wingdings" charset="0"/>
              <a:buChar char=""/>
            </a:pPr>
            <a:r>
              <a:rPr lang="en-US" b="1">
                <a:solidFill>
                  <a:srgbClr val="000000"/>
                </a:solidFill>
              </a:rPr>
              <a:t>Twitter: @openshift</a:t>
            </a:r>
          </a:p>
          <a:p>
            <a:pPr eaLnBrk="1">
              <a:spcAft>
                <a:spcPts val="1293"/>
              </a:spcAft>
              <a:buClr>
                <a:srgbClr val="999999"/>
              </a:buClr>
              <a:buSzPct val="45000"/>
              <a:buFont typeface="Wingdings" charset="0"/>
              <a:buChar char=""/>
            </a:pPr>
            <a:r>
              <a:rPr lang="en-US" b="1">
                <a:solidFill>
                  <a:srgbClr val="000000"/>
                </a:solidFill>
              </a:rPr>
              <a:t>Grant on Twitter: @gshipley</a:t>
            </a:r>
          </a:p>
          <a:p>
            <a:pPr eaLnBrk="1">
              <a:spcAft>
                <a:spcPts val="1293"/>
              </a:spcAft>
              <a:buClr>
                <a:srgbClr val="999999"/>
              </a:buClr>
              <a:buSzPct val="45000"/>
              <a:buFont typeface="Wingdings" charset="0"/>
              <a:buChar char=""/>
            </a:pPr>
            <a:endParaRPr lang="en-US" b="1">
              <a:solidFill>
                <a:srgbClr val="000000"/>
              </a:solidFill>
            </a:endParaRPr>
          </a:p>
          <a:p>
            <a:pPr eaLnBrk="1">
              <a:spcAft>
                <a:spcPts val="1293"/>
              </a:spcAft>
              <a:buClr>
                <a:srgbClr val="999999"/>
              </a:buClr>
              <a:buSzPct val="45000"/>
              <a:buFont typeface="Wingdings" charset="0"/>
              <a:buChar char=""/>
            </a:pPr>
            <a:r>
              <a:rPr lang="en-US" b="1">
                <a:solidFill>
                  <a:srgbClr val="000000"/>
                </a:solidFill>
              </a:rPr>
              <a:t>Source code: www.github.com/BeerShift</a:t>
            </a:r>
          </a:p>
        </p:txBody>
      </p:sp>
    </p:spTree>
    <p:extLst>
      <p:ext uri="{BB962C8B-B14F-4D97-AF65-F5344CB8AC3E}">
        <p14:creationId xmlns:p14="http://schemas.microsoft.com/office/powerpoint/2010/main" val="823027419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714348" y="510870"/>
            <a:ext cx="7715304" cy="659116"/>
            <a:chOff x="714348" y="599685"/>
            <a:chExt cx="7715304" cy="659116"/>
          </a:xfrm>
        </p:grpSpPr>
        <p:pic>
          <p:nvPicPr>
            <p:cNvPr id="3" name="Picture 2" descr="C:\Documents and Settings\Mimmo\Desktop\Vintage Slides\Main\Main\Assets\ribbon_dark.png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714348" y="599685"/>
              <a:ext cx="7715304" cy="659116"/>
            </a:xfrm>
            <a:prstGeom prst="rect">
              <a:avLst/>
            </a:prstGeom>
            <a:noFill/>
            <a:effectLst>
              <a:outerShdw blurRad="12700" dist="127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4" name="CasellaDiTesto 20"/>
            <p:cNvSpPr txBox="1"/>
            <p:nvPr/>
          </p:nvSpPr>
          <p:spPr>
            <a:xfrm>
              <a:off x="3214678" y="671124"/>
              <a:ext cx="2714644" cy="353943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700">
                  <a:solidFill>
                    <a:srgbClr val="FFFFFF"/>
                  </a:solidFill>
                  <a:latin typeface="Helvetica Neue"/>
                  <a:cs typeface="Helvetica Neue"/>
                </a:defRPr>
              </a:lvl1pPr>
            </a:lstStyle>
            <a:p>
              <a:r>
                <a:rPr lang="it-IT" b="1" dirty="0" smtClean="0"/>
                <a:t>DONE!</a:t>
              </a:r>
              <a:endParaRPr lang="it-IT" b="1" dirty="0"/>
            </a:p>
          </p:txBody>
        </p:sp>
      </p:grpSp>
      <p:pic>
        <p:nvPicPr>
          <p:cNvPr id="5" name="Picture 4" descr="don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9272" y="1858164"/>
            <a:ext cx="5426807" cy="3416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4693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:\Documents and Settings\Mimmo\Desktop\Vintage Slides\Main\Main\Assets\ribbon_dark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4348" y="599685"/>
            <a:ext cx="7715304" cy="659116"/>
          </a:xfrm>
          <a:prstGeom prst="rect">
            <a:avLst/>
          </a:prstGeom>
          <a:noFill/>
          <a:effectLst>
            <a:outerShdw blurRad="12700" dist="127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CasellaDiTesto 20"/>
          <p:cNvSpPr txBox="1"/>
          <p:nvPr/>
        </p:nvSpPr>
        <p:spPr>
          <a:xfrm>
            <a:off x="3214678" y="671124"/>
            <a:ext cx="2714644" cy="353943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700">
                <a:solidFill>
                  <a:srgbClr val="FFFFFF"/>
                </a:solidFill>
                <a:latin typeface="Helvetica Neue"/>
                <a:cs typeface="Helvetica Neue"/>
              </a:defRPr>
            </a:lvl1pPr>
          </a:lstStyle>
          <a:p>
            <a:r>
              <a:rPr lang="it-IT" b="1" dirty="0" smtClean="0"/>
              <a:t>WHO AM I?</a:t>
            </a:r>
            <a:endParaRPr lang="it-IT" b="1" dirty="0"/>
          </a:p>
        </p:txBody>
      </p:sp>
      <p:sp>
        <p:nvSpPr>
          <p:cNvPr id="4" name="TextBox 3"/>
          <p:cNvSpPr txBox="1"/>
          <p:nvPr/>
        </p:nvSpPr>
        <p:spPr>
          <a:xfrm>
            <a:off x="983576" y="1675319"/>
            <a:ext cx="7404591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300" dirty="0" smtClean="0"/>
              <a:t>Grant Shipley -- @</a:t>
            </a:r>
            <a:r>
              <a:rPr lang="en-US" sz="2300" dirty="0" err="1" smtClean="0"/>
              <a:t>gshipley</a:t>
            </a:r>
            <a:r>
              <a:rPr lang="en-US" sz="2300" dirty="0" smtClean="0"/>
              <a:t> – </a:t>
            </a:r>
            <a:r>
              <a:rPr lang="en-US" sz="2300" dirty="0" err="1" smtClean="0"/>
              <a:t>www.runcloudrun.com</a:t>
            </a:r>
            <a:endParaRPr lang="en-US" sz="2300" dirty="0" smtClean="0"/>
          </a:p>
          <a:p>
            <a:pPr marL="285750" indent="-285750">
              <a:buFont typeface="Arial"/>
              <a:buChar char="•"/>
            </a:pPr>
            <a:r>
              <a:rPr lang="en-US" sz="2300" dirty="0" smtClean="0"/>
              <a:t>Senior Manager, Cloud– Red Hat</a:t>
            </a:r>
          </a:p>
          <a:p>
            <a:pPr marL="742950" lvl="1" indent="-285750">
              <a:buFont typeface="Arial"/>
              <a:buChar char="•"/>
            </a:pPr>
            <a:r>
              <a:rPr lang="en-US" sz="2300" dirty="0" smtClean="0"/>
              <a:t>I still code</a:t>
            </a:r>
          </a:p>
          <a:p>
            <a:pPr marL="285750" indent="-285750">
              <a:buFont typeface="Arial"/>
              <a:buChar char="•"/>
            </a:pPr>
            <a:r>
              <a:rPr lang="en-US" sz="2300" dirty="0" smtClean="0"/>
              <a:t>Red Hat (7 Years), Novell (2 years), Caldera / SCO (5 years)</a:t>
            </a:r>
          </a:p>
          <a:p>
            <a:pPr marL="285750" indent="-285750">
              <a:buFont typeface="Arial"/>
              <a:buChar char="•"/>
            </a:pPr>
            <a:r>
              <a:rPr lang="en-US" sz="2300" dirty="0" smtClean="0"/>
              <a:t>Java / Mobile /</a:t>
            </a:r>
            <a:r>
              <a:rPr lang="en-US" sz="2300" dirty="0" err="1" smtClean="0"/>
              <a:t>MongoDB</a:t>
            </a:r>
            <a:r>
              <a:rPr lang="en-US" sz="2300" dirty="0" smtClean="0"/>
              <a:t> / MySQL/ PostgreSQL</a:t>
            </a:r>
          </a:p>
          <a:p>
            <a:pPr marL="285750" indent="-285750">
              <a:buFont typeface="Arial"/>
              <a:buChar char="•"/>
            </a:pPr>
            <a:r>
              <a:rPr lang="en-US" sz="2300" dirty="0" smtClean="0"/>
              <a:t>Open source projects</a:t>
            </a:r>
            <a:endParaRPr lang="en-US" sz="2300" dirty="0"/>
          </a:p>
        </p:txBody>
      </p:sp>
      <p:pic>
        <p:nvPicPr>
          <p:cNvPr id="6" name="Picture 5" descr="name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4286" y="5470415"/>
            <a:ext cx="2085168" cy="1387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0062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:\Documents and Settings\Mimmo\Desktop\Vintage Slides\Main\Main\Assets\ribbon_dark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4348" y="599685"/>
            <a:ext cx="7715304" cy="659116"/>
          </a:xfrm>
          <a:prstGeom prst="rect">
            <a:avLst/>
          </a:prstGeom>
          <a:noFill/>
          <a:effectLst>
            <a:outerShdw blurRad="12700" dist="127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CasellaDiTesto 20"/>
          <p:cNvSpPr txBox="1"/>
          <p:nvPr/>
        </p:nvSpPr>
        <p:spPr>
          <a:xfrm>
            <a:off x="3214678" y="671124"/>
            <a:ext cx="2714644" cy="353943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700">
                <a:solidFill>
                  <a:srgbClr val="FFFFFF"/>
                </a:solidFill>
                <a:latin typeface="Helvetica Neue"/>
                <a:cs typeface="Helvetica Neue"/>
              </a:defRPr>
            </a:lvl1pPr>
          </a:lstStyle>
          <a:p>
            <a:r>
              <a:rPr lang="it-IT" b="1" dirty="0" smtClean="0"/>
              <a:t>WHO ARE YOU?</a:t>
            </a:r>
            <a:endParaRPr lang="it-IT" b="1" dirty="0"/>
          </a:p>
        </p:txBody>
      </p:sp>
      <p:pic>
        <p:nvPicPr>
          <p:cNvPr id="4" name="Picture 3" descr="whoareyou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9800" y="2087140"/>
            <a:ext cx="2829522" cy="3547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5949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:\Documents and Settings\Mimmo\Desktop\Vintage Slides\Main\Main\Assets\ribbon_dark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14348" y="599685"/>
            <a:ext cx="7715304" cy="659116"/>
          </a:xfrm>
          <a:prstGeom prst="rect">
            <a:avLst/>
          </a:prstGeom>
          <a:noFill/>
          <a:effectLst>
            <a:outerShdw blurRad="12700" dist="127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CasellaDiTesto 20"/>
          <p:cNvSpPr txBox="1"/>
          <p:nvPr/>
        </p:nvSpPr>
        <p:spPr>
          <a:xfrm>
            <a:off x="3214678" y="671124"/>
            <a:ext cx="2714644" cy="353943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700">
                <a:solidFill>
                  <a:srgbClr val="FFFFFF"/>
                </a:solidFill>
                <a:latin typeface="Helvetica Neue"/>
                <a:cs typeface="Helvetica Neue"/>
              </a:defRPr>
            </a:lvl1pPr>
          </a:lstStyle>
          <a:p>
            <a:r>
              <a:rPr lang="it-IT" b="1" dirty="0" smtClean="0"/>
              <a:t>ASSUMPTIONS</a:t>
            </a:r>
            <a:endParaRPr lang="it-IT" b="1" dirty="0"/>
          </a:p>
        </p:txBody>
      </p:sp>
      <p:sp>
        <p:nvSpPr>
          <p:cNvPr id="4" name="TextBox 3"/>
          <p:cNvSpPr txBox="1"/>
          <p:nvPr/>
        </p:nvSpPr>
        <p:spPr>
          <a:xfrm>
            <a:off x="918671" y="2064427"/>
            <a:ext cx="8225329" cy="11541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285750" indent="-285750">
              <a:buFont typeface="Arial"/>
              <a:buChar char="•"/>
              <a:defRPr sz="2300"/>
            </a:lvl1pPr>
            <a:lvl2pPr marL="742950" lvl="1" indent="-285750">
              <a:buFont typeface="Arial"/>
              <a:buChar char="•"/>
              <a:defRPr sz="2300"/>
            </a:lvl2pPr>
          </a:lstStyle>
          <a:p>
            <a:r>
              <a:rPr lang="en-US" dirty="0" smtClean="0"/>
              <a:t>You care about writing mobile applications</a:t>
            </a:r>
          </a:p>
          <a:p>
            <a:r>
              <a:rPr lang="en-US" dirty="0" smtClean="0"/>
              <a:t>You want to learn how to create full stack JavaScript applications</a:t>
            </a:r>
          </a:p>
          <a:p>
            <a:r>
              <a:rPr lang="en-US" dirty="0" smtClean="0"/>
              <a:t>You want to learn about the current cloud scape</a:t>
            </a:r>
            <a:endParaRPr lang="en-US" dirty="0"/>
          </a:p>
        </p:txBody>
      </p:sp>
      <p:pic>
        <p:nvPicPr>
          <p:cNvPr id="5" name="Picture 4" descr="assumptions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3731" y="3882765"/>
            <a:ext cx="3400269" cy="2975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0599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:\Documents and Settings\Mimmo\Desktop\Vintage Slides\Main\Main\Assets\ribbon_dark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4348" y="599685"/>
            <a:ext cx="7715304" cy="659116"/>
          </a:xfrm>
          <a:prstGeom prst="rect">
            <a:avLst/>
          </a:prstGeom>
          <a:noFill/>
          <a:effectLst>
            <a:outerShdw blurRad="12700" dist="127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CasellaDiTesto 20"/>
          <p:cNvSpPr txBox="1"/>
          <p:nvPr/>
        </p:nvSpPr>
        <p:spPr>
          <a:xfrm>
            <a:off x="3214678" y="671124"/>
            <a:ext cx="2714644" cy="30777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700">
                <a:solidFill>
                  <a:srgbClr val="FFFFFF"/>
                </a:solidFill>
                <a:latin typeface="Helvetica Neue"/>
                <a:cs typeface="Helvetica Neue"/>
              </a:defRPr>
            </a:lvl1pPr>
          </a:lstStyle>
          <a:p>
            <a:r>
              <a:rPr lang="it-IT" sz="1400" b="1" dirty="0" smtClean="0"/>
              <a:t>OVERVIEW</a:t>
            </a:r>
            <a:endParaRPr lang="it-IT" sz="14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1351064" y="2064427"/>
            <a:ext cx="5840060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285750" indent="-285750">
              <a:buFont typeface="Arial"/>
              <a:buChar char="•"/>
              <a:defRPr sz="2300"/>
            </a:lvl1pPr>
            <a:lvl2pPr marL="742950" lvl="1" indent="-285750">
              <a:buFont typeface="Arial"/>
              <a:buChar char="•"/>
              <a:defRPr sz="2300"/>
            </a:lvl2pPr>
          </a:lstStyle>
          <a:p>
            <a:r>
              <a:rPr lang="en-US" dirty="0" smtClean="0"/>
              <a:t>My mobile development history</a:t>
            </a:r>
          </a:p>
          <a:p>
            <a:r>
              <a:rPr lang="en-US" dirty="0" smtClean="0"/>
              <a:t>Native development sucks</a:t>
            </a:r>
          </a:p>
          <a:p>
            <a:r>
              <a:rPr lang="en-US" dirty="0" smtClean="0"/>
              <a:t>What I learned about publishing mobile apps</a:t>
            </a:r>
          </a:p>
          <a:p>
            <a:pPr lvl="1"/>
            <a:r>
              <a:rPr lang="en-US" dirty="0" smtClean="0"/>
              <a:t>Split Revenue versus Contract</a:t>
            </a:r>
          </a:p>
          <a:p>
            <a:r>
              <a:rPr lang="en-US" dirty="0" smtClean="0"/>
              <a:t>Partner Partner Partner – I can’t compete</a:t>
            </a:r>
          </a:p>
          <a:p>
            <a:r>
              <a:rPr lang="en-US" dirty="0" smtClean="0"/>
              <a:t>Use established brands and content</a:t>
            </a:r>
            <a:endParaRPr lang="en-US" dirty="0"/>
          </a:p>
        </p:txBody>
      </p:sp>
      <p:pic>
        <p:nvPicPr>
          <p:cNvPr id="5" name="Picture 4" descr="learn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9322" y="4479681"/>
            <a:ext cx="3175180" cy="2378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4144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714348" y="510870"/>
            <a:ext cx="7715304" cy="659116"/>
            <a:chOff x="714348" y="599685"/>
            <a:chExt cx="7715304" cy="659116"/>
          </a:xfrm>
        </p:grpSpPr>
        <p:pic>
          <p:nvPicPr>
            <p:cNvPr id="3" name="Picture 2" descr="C:\Documents and Settings\Mimmo\Desktop\Vintage Slides\Main\Main\Assets\ribbon_dark.pn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714348" y="599685"/>
              <a:ext cx="7715304" cy="659116"/>
            </a:xfrm>
            <a:prstGeom prst="rect">
              <a:avLst/>
            </a:prstGeom>
            <a:noFill/>
            <a:effectLst>
              <a:outerShdw blurRad="12700" dist="127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4" name="CasellaDiTesto 20"/>
            <p:cNvSpPr txBox="1"/>
            <p:nvPr/>
          </p:nvSpPr>
          <p:spPr>
            <a:xfrm>
              <a:off x="3214678" y="671124"/>
              <a:ext cx="2714644" cy="353943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700">
                  <a:solidFill>
                    <a:srgbClr val="FFFFFF"/>
                  </a:solidFill>
                  <a:latin typeface="Helvetica Neue"/>
                  <a:cs typeface="Helvetica Neue"/>
                </a:defRPr>
              </a:lvl1pPr>
            </a:lstStyle>
            <a:p>
              <a:r>
                <a:rPr lang="it-IT" b="1" dirty="0" smtClean="0"/>
                <a:t>PHP and CLOUD</a:t>
              </a:r>
              <a:endParaRPr lang="it-IT" b="1" dirty="0"/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848222" y="1487004"/>
            <a:ext cx="634085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2075">
              <a:buClr>
                <a:srgbClr val="999999"/>
              </a:buClr>
              <a:buSzPct val="4500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/>
            </a:pPr>
            <a:r>
              <a:rPr lang="en-US" sz="3200" b="1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What is cloud computing</a:t>
            </a:r>
          </a:p>
          <a:p>
            <a:pPr marL="92075">
              <a:buClr>
                <a:srgbClr val="999999"/>
              </a:buClr>
              <a:buSzPct val="4500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/>
            </a:pPr>
            <a:r>
              <a:rPr lang="en-US" sz="3200" b="1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My mom thinks I work at Apple</a:t>
            </a:r>
          </a:p>
        </p:txBody>
      </p:sp>
    </p:spTree>
    <p:extLst>
      <p:ext uri="{BB962C8B-B14F-4D97-AF65-F5344CB8AC3E}">
        <p14:creationId xmlns:p14="http://schemas.microsoft.com/office/powerpoint/2010/main" val="2152501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:\Documents and Settings\Mimmo\Desktop\Vintage Slides\Main\Main\Assets\ribbon_dark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4348" y="599685"/>
            <a:ext cx="7715304" cy="659116"/>
          </a:xfrm>
          <a:prstGeom prst="rect">
            <a:avLst/>
          </a:prstGeom>
          <a:noFill/>
          <a:effectLst>
            <a:outerShdw blurRad="12700" dist="127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CasellaDiTesto 20"/>
          <p:cNvSpPr txBox="1"/>
          <p:nvPr/>
        </p:nvSpPr>
        <p:spPr>
          <a:xfrm>
            <a:off x="3214678" y="671124"/>
            <a:ext cx="2714644" cy="353943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700">
                <a:solidFill>
                  <a:srgbClr val="FFFFFF"/>
                </a:solidFill>
                <a:latin typeface="Helvetica Neue"/>
                <a:cs typeface="Helvetica Neue"/>
              </a:defRPr>
            </a:lvl1pPr>
          </a:lstStyle>
          <a:p>
            <a:r>
              <a:rPr lang="it-IT" b="1" dirty="0" smtClean="0"/>
              <a:t>LEVEL SET</a:t>
            </a:r>
            <a:endParaRPr lang="it-IT" b="1" dirty="0"/>
          </a:p>
        </p:txBody>
      </p:sp>
      <p:sp>
        <p:nvSpPr>
          <p:cNvPr id="4" name="TextBox 3"/>
          <p:cNvSpPr txBox="1"/>
          <p:nvPr/>
        </p:nvSpPr>
        <p:spPr>
          <a:xfrm>
            <a:off x="1351064" y="1667373"/>
            <a:ext cx="6122189" cy="30712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hangingPunct="0">
              <a:lnSpc>
                <a:spcPct val="93000"/>
              </a:lnSpc>
              <a:spcAft>
                <a:spcPts val="1425"/>
              </a:spcAft>
              <a:buClr>
                <a:srgbClr val="000000"/>
              </a:buClr>
              <a:buSzPct val="100000"/>
              <a:buFont typeface="Arial" charset="0"/>
              <a:buChar char="•"/>
              <a:defRPr/>
            </a:pPr>
            <a:r>
              <a:rPr lang="en-GB" sz="2400" dirty="0">
                <a:ea typeface="ＭＳ Ｐゴシック" charset="0"/>
                <a:cs typeface="ＭＳ Ｐゴシック" charset="0"/>
              </a:rPr>
              <a:t>Cloud computing will </a:t>
            </a:r>
          </a:p>
          <a:p>
            <a:pPr lvl="1" hangingPunct="0">
              <a:lnSpc>
                <a:spcPct val="93000"/>
              </a:lnSpc>
              <a:spcAft>
                <a:spcPts val="1425"/>
              </a:spcAft>
              <a:buClr>
                <a:srgbClr val="000000"/>
              </a:buClr>
              <a:buSzPct val="100000"/>
              <a:buFont typeface="Arial" charset="0"/>
              <a:buChar char="•"/>
              <a:defRPr/>
            </a:pPr>
            <a:r>
              <a:rPr lang="en-GB" sz="2400" dirty="0" smtClean="0">
                <a:ea typeface="ＭＳ Ｐゴシック" charset="0"/>
                <a:cs typeface="ＭＳ Ｐゴシック" charset="0"/>
              </a:rPr>
              <a:t> Feed </a:t>
            </a:r>
            <a:r>
              <a:rPr lang="en-GB" sz="2400" dirty="0">
                <a:ea typeface="ＭＳ Ｐゴシック" charset="0"/>
                <a:cs typeface="ＭＳ Ｐゴシック" charset="0"/>
              </a:rPr>
              <a:t>all the children</a:t>
            </a:r>
          </a:p>
          <a:p>
            <a:pPr lvl="1" hangingPunct="0">
              <a:lnSpc>
                <a:spcPct val="93000"/>
              </a:lnSpc>
              <a:spcAft>
                <a:spcPts val="1425"/>
              </a:spcAft>
              <a:buClr>
                <a:srgbClr val="000000"/>
              </a:buClr>
              <a:buSzPct val="100000"/>
              <a:buFont typeface="Arial" charset="0"/>
              <a:buChar char="•"/>
              <a:defRPr/>
            </a:pPr>
            <a:r>
              <a:rPr lang="en-GB" sz="2400" dirty="0" smtClean="0">
                <a:ea typeface="ＭＳ Ｐゴシック" charset="0"/>
                <a:cs typeface="ＭＳ Ｐゴシック" charset="0"/>
              </a:rPr>
              <a:t> Shelter </a:t>
            </a:r>
            <a:r>
              <a:rPr lang="en-GB" sz="2400" dirty="0">
                <a:ea typeface="ＭＳ Ｐゴシック" charset="0"/>
                <a:cs typeface="ＭＳ Ｐゴシック" charset="0"/>
              </a:rPr>
              <a:t>all the homeless</a:t>
            </a:r>
          </a:p>
          <a:p>
            <a:pPr lvl="1" hangingPunct="0">
              <a:lnSpc>
                <a:spcPct val="93000"/>
              </a:lnSpc>
              <a:spcAft>
                <a:spcPts val="1425"/>
              </a:spcAft>
              <a:buClr>
                <a:srgbClr val="000000"/>
              </a:buClr>
              <a:buSzPct val="100000"/>
              <a:buFont typeface="Arial" charset="0"/>
              <a:buChar char="•"/>
              <a:defRPr/>
            </a:pPr>
            <a:r>
              <a:rPr lang="en-GB" sz="2400" dirty="0" smtClean="0">
                <a:ea typeface="ＭＳ Ｐゴシック" charset="0"/>
                <a:cs typeface="ＭＳ Ｐゴシック" charset="0"/>
              </a:rPr>
              <a:t> Create </a:t>
            </a:r>
            <a:r>
              <a:rPr lang="en-GB" sz="2400" dirty="0">
                <a:ea typeface="ＭＳ Ｐゴシック" charset="0"/>
                <a:cs typeface="ＭＳ Ｐゴシック" charset="0"/>
              </a:rPr>
              <a:t>world peace</a:t>
            </a:r>
          </a:p>
          <a:p>
            <a:pPr lvl="1" hangingPunct="0">
              <a:lnSpc>
                <a:spcPct val="93000"/>
              </a:lnSpc>
              <a:spcAft>
                <a:spcPts val="1425"/>
              </a:spcAft>
              <a:buClr>
                <a:srgbClr val="000000"/>
              </a:buClr>
              <a:buSzPct val="100000"/>
              <a:buFont typeface="Arial" charset="0"/>
              <a:buChar char="•"/>
              <a:defRPr/>
            </a:pPr>
            <a:r>
              <a:rPr lang="en-GB" sz="2400" dirty="0" smtClean="0">
                <a:ea typeface="ＭＳ Ｐゴシック" charset="0"/>
                <a:cs typeface="ＭＳ Ｐゴシック" charset="0"/>
              </a:rPr>
              <a:t> Save </a:t>
            </a:r>
            <a:r>
              <a:rPr lang="en-GB" sz="2400" dirty="0">
                <a:ea typeface="ＭＳ Ｐゴシック" charset="0"/>
                <a:cs typeface="ＭＳ Ｐゴシック" charset="0"/>
              </a:rPr>
              <a:t>us from the zombie </a:t>
            </a:r>
            <a:r>
              <a:rPr lang="en-GB" sz="2400" dirty="0" smtClean="0">
                <a:ea typeface="ＭＳ Ｐゴシック" charset="0"/>
                <a:cs typeface="ＭＳ Ｐゴシック" charset="0"/>
              </a:rPr>
              <a:t>apocalypse </a:t>
            </a:r>
            <a:endParaRPr lang="en-GB" sz="2400" dirty="0">
              <a:ea typeface="ＭＳ Ｐゴシック" charset="0"/>
              <a:cs typeface="ＭＳ Ｐゴシック" charset="0"/>
            </a:endParaRPr>
          </a:p>
          <a:p>
            <a:pPr lvl="1" hangingPunct="0">
              <a:lnSpc>
                <a:spcPct val="93000"/>
              </a:lnSpc>
              <a:spcAft>
                <a:spcPts val="1425"/>
              </a:spcAft>
              <a:buClr>
                <a:srgbClr val="000000"/>
              </a:buClr>
              <a:buSzPct val="100000"/>
              <a:buFont typeface="Arial" charset="0"/>
              <a:buChar char="•"/>
              <a:defRPr/>
            </a:pPr>
            <a:r>
              <a:rPr lang="en-GB" sz="2400" dirty="0" smtClean="0">
                <a:ea typeface="ＭＳ Ｐゴシック" charset="0"/>
                <a:cs typeface="ＭＳ Ｐゴシック" charset="0"/>
              </a:rPr>
              <a:t> </a:t>
            </a:r>
            <a:r>
              <a:rPr lang="en-GB" sz="2400" dirty="0" err="1" smtClean="0">
                <a:ea typeface="ＭＳ Ｐゴシック" charset="0"/>
                <a:cs typeface="ＭＳ Ｐゴシック" charset="0"/>
              </a:rPr>
              <a:t>Automagically</a:t>
            </a:r>
            <a:r>
              <a:rPr lang="en-GB" sz="2400" dirty="0" smtClean="0">
                <a:ea typeface="ＭＳ Ｐゴシック" charset="0"/>
                <a:cs typeface="ＭＳ Ｐゴシック" charset="0"/>
              </a:rPr>
              <a:t> </a:t>
            </a:r>
            <a:r>
              <a:rPr lang="en-GB" sz="2400" dirty="0">
                <a:ea typeface="ＭＳ Ｐゴシック" charset="0"/>
                <a:cs typeface="ＭＳ Ｐゴシック" charset="0"/>
              </a:rPr>
              <a:t>correct your terrible photos</a:t>
            </a:r>
          </a:p>
        </p:txBody>
      </p:sp>
      <p:pic>
        <p:nvPicPr>
          <p:cNvPr id="7" name="Picture 6" descr="zombi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2457" y="4671166"/>
            <a:ext cx="1601543" cy="2186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0918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/>
          <p:cNvSpPr txBox="1">
            <a:spLocks noChangeArrowheads="1"/>
          </p:cNvSpPr>
          <p:nvPr/>
        </p:nvSpPr>
        <p:spPr bwMode="auto">
          <a:xfrm>
            <a:off x="411840" y="1295058"/>
            <a:ext cx="6361920" cy="29562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36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72891" tIns="36446" rIns="72891" bIns="36446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pPr hangingPunct="0">
              <a:lnSpc>
                <a:spcPct val="93000"/>
              </a:lnSpc>
              <a:spcAft>
                <a:spcPts val="1154"/>
              </a:spcAft>
              <a:buClr>
                <a:srgbClr val="000000"/>
              </a:buClr>
              <a:buSzPct val="100000"/>
              <a:defRPr/>
            </a:pPr>
            <a:r>
              <a:rPr lang="en-GB" dirty="0" smtClean="0">
                <a:ea typeface="ＭＳ Ｐゴシック" charset="0"/>
                <a:cs typeface="ＭＳ Ｐゴシック" charset="0"/>
              </a:rPr>
              <a:t>          </a:t>
            </a:r>
          </a:p>
          <a:p>
            <a:pPr hangingPunct="0">
              <a:lnSpc>
                <a:spcPct val="93000"/>
              </a:lnSpc>
              <a:spcAft>
                <a:spcPts val="1154"/>
              </a:spcAft>
              <a:buClr>
                <a:srgbClr val="000000"/>
              </a:buClr>
              <a:buSzPct val="100000"/>
              <a:defRPr/>
            </a:pPr>
            <a:endParaRPr lang="en-GB" dirty="0" smtClean="0">
              <a:ea typeface="ＭＳ Ｐゴシック" charset="0"/>
              <a:cs typeface="ＭＳ Ｐゴシック" charset="0"/>
            </a:endParaRPr>
          </a:p>
          <a:p>
            <a:pPr hangingPunct="0">
              <a:lnSpc>
                <a:spcPct val="93000"/>
              </a:lnSpc>
              <a:spcAft>
                <a:spcPts val="1154"/>
              </a:spcAft>
              <a:buClr>
                <a:srgbClr val="000000"/>
              </a:buClr>
              <a:buSzPct val="100000"/>
              <a:defRPr/>
            </a:pPr>
            <a:endParaRPr lang="en-GB" sz="2300" dirty="0">
              <a:ea typeface="ＭＳ Ｐゴシック" charset="0"/>
              <a:cs typeface="ＭＳ Ｐゴシック" charset="0"/>
            </a:endParaRPr>
          </a:p>
          <a:p>
            <a:pPr hangingPunct="0">
              <a:lnSpc>
                <a:spcPct val="93000"/>
              </a:lnSpc>
              <a:spcAft>
                <a:spcPts val="1154"/>
              </a:spcAft>
              <a:buClr>
                <a:srgbClr val="000000"/>
              </a:buClr>
              <a:buSzPct val="100000"/>
              <a:defRPr/>
            </a:pPr>
            <a:endParaRPr lang="en-GB" sz="2300" dirty="0">
              <a:ea typeface="ＭＳ Ｐゴシック" charset="0"/>
              <a:cs typeface="ＭＳ Ｐゴシック" charset="0"/>
            </a:endParaRPr>
          </a:p>
          <a:p>
            <a:pPr hangingPunct="0">
              <a:lnSpc>
                <a:spcPct val="93000"/>
              </a:lnSpc>
              <a:spcAft>
                <a:spcPts val="1154"/>
              </a:spcAft>
              <a:buClr>
                <a:srgbClr val="000000"/>
              </a:buClr>
              <a:buSzPct val="100000"/>
              <a:defRPr/>
            </a:pPr>
            <a:endParaRPr lang="en-GB" sz="2300" dirty="0">
              <a:ea typeface="ＭＳ Ｐゴシック" charset="0"/>
              <a:cs typeface="ＭＳ Ｐゴシック" charset="0"/>
            </a:endParaRPr>
          </a:p>
          <a:p>
            <a:pPr hangingPunct="0">
              <a:lnSpc>
                <a:spcPct val="93000"/>
              </a:lnSpc>
              <a:spcAft>
                <a:spcPts val="1154"/>
              </a:spcAft>
              <a:buClr>
                <a:srgbClr val="000000"/>
              </a:buClr>
              <a:buSzPct val="100000"/>
              <a:defRPr/>
            </a:pPr>
            <a:endParaRPr lang="en-GB" sz="2300" dirty="0">
              <a:ea typeface="ＭＳ Ｐゴシック" charset="0"/>
              <a:cs typeface="ＭＳ Ｐゴシック" charset="0"/>
            </a:endParaRPr>
          </a:p>
        </p:txBody>
      </p:sp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3732481" y="4483551"/>
            <a:ext cx="1767616" cy="3044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72891" tIns="36446" rIns="72891" bIns="36446">
            <a:spAutoFit/>
          </a:bodyPr>
          <a:lstStyle/>
          <a:p>
            <a:pPr>
              <a:buClr>
                <a:srgbClr val="000000"/>
              </a:buClr>
              <a:buSzPct val="100000"/>
              <a:tabLst>
                <a:tab pos="586287" algn="l"/>
                <a:tab pos="1172573" algn="l"/>
                <a:tab pos="1758860" algn="l"/>
              </a:tabLst>
              <a:defRPr/>
            </a:pPr>
            <a:r>
              <a:rPr lang="en-US" sz="1500" i="1">
                <a:solidFill>
                  <a:srgbClr val="000000"/>
                </a:solidFill>
              </a:rPr>
              <a:t>“How do I use this?”</a:t>
            </a:r>
          </a:p>
        </p:txBody>
      </p:sp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1550880" y="2118103"/>
            <a:ext cx="5222880" cy="342396"/>
          </a:xfrm>
          <a:prstGeom prst="rect">
            <a:avLst/>
          </a:prstGeom>
          <a:gradFill rotWithShape="0">
            <a:gsLst>
              <a:gs pos="0">
                <a:srgbClr val="BCBCBC"/>
              </a:gs>
              <a:gs pos="100000">
                <a:srgbClr val="EDEDED"/>
              </a:gs>
            </a:gsLst>
            <a:lin ang="16200000" scaled="1"/>
          </a:gradFill>
          <a:ln w="9360">
            <a:noFill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20118" rIns="0" bIns="0"/>
          <a:lstStyle/>
          <a:p>
            <a:pPr hangingPunct="0">
              <a:buClr>
                <a:srgbClr val="000000"/>
              </a:buClr>
              <a:buSzPct val="100000"/>
              <a:tabLst>
                <a:tab pos="586287" algn="l"/>
                <a:tab pos="1172573" algn="l"/>
                <a:tab pos="1758860" algn="l"/>
                <a:tab pos="2345146" algn="l"/>
                <a:tab pos="2931433" algn="l"/>
              </a:tabLst>
              <a:defRPr/>
            </a:pPr>
            <a:r>
              <a:rPr lang="en-GB" sz="2300">
                <a:solidFill>
                  <a:srgbClr val="000000"/>
                </a:solidFill>
              </a:rPr>
              <a:t> </a:t>
            </a:r>
            <a:r>
              <a:rPr lang="en-GB">
                <a:solidFill>
                  <a:srgbClr val="000000"/>
                </a:solidFill>
              </a:rPr>
              <a:t>Servers in the Cloud</a:t>
            </a:r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1543680" y="2750352"/>
            <a:ext cx="5230080" cy="653469"/>
          </a:xfrm>
          <a:prstGeom prst="rect">
            <a:avLst/>
          </a:prstGeom>
          <a:gradFill rotWithShape="0">
            <a:gsLst>
              <a:gs pos="0">
                <a:srgbClr val="BCBCBC"/>
              </a:gs>
              <a:gs pos="100000">
                <a:srgbClr val="EDEDED"/>
              </a:gs>
            </a:gsLst>
            <a:lin ang="16200000" scaled="1"/>
          </a:gradFill>
          <a:ln w="9360">
            <a:noFill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20118" rIns="0" bIns="0"/>
          <a:lstStyle/>
          <a:p>
            <a:pPr hangingPunct="0">
              <a:buClr>
                <a:srgbClr val="000000"/>
              </a:buClr>
              <a:buSzPct val="100000"/>
              <a:tabLst>
                <a:tab pos="586287" algn="l"/>
                <a:tab pos="1172573" algn="l"/>
                <a:tab pos="1758860" algn="l"/>
                <a:tab pos="2345146" algn="l"/>
                <a:tab pos="2931433" algn="l"/>
                <a:tab pos="3517720" algn="l"/>
                <a:tab pos="4104006" algn="l"/>
              </a:tabLst>
              <a:defRPr/>
            </a:pPr>
            <a:r>
              <a:rPr lang="en-GB" dirty="0">
                <a:solidFill>
                  <a:srgbClr val="000000"/>
                </a:solidFill>
                <a:cs typeface="Arial" charset="0"/>
              </a:rPr>
              <a:t> You must build and manage everything</a:t>
            </a:r>
          </a:p>
          <a:p>
            <a:pPr hangingPunct="0">
              <a:buClr>
                <a:srgbClr val="000000"/>
              </a:buClr>
              <a:buSzPct val="100000"/>
              <a:tabLst>
                <a:tab pos="586287" algn="l"/>
                <a:tab pos="1172573" algn="l"/>
                <a:tab pos="1758860" algn="l"/>
                <a:tab pos="2345146" algn="l"/>
                <a:tab pos="2931433" algn="l"/>
                <a:tab pos="3517720" algn="l"/>
                <a:tab pos="4104006" algn="l"/>
              </a:tabLst>
              <a:defRPr/>
            </a:pPr>
            <a:r>
              <a:rPr lang="en-GB" dirty="0">
                <a:solidFill>
                  <a:srgbClr val="000000"/>
                </a:solidFill>
                <a:cs typeface="Arial" charset="0"/>
              </a:rPr>
              <a:t> (OS, App </a:t>
            </a:r>
            <a:r>
              <a:rPr lang="en-GB" dirty="0">
                <a:solidFill>
                  <a:srgbClr val="000000"/>
                </a:solidFill>
              </a:rPr>
              <a:t>Servers, DB, App, etc.)</a:t>
            </a:r>
          </a:p>
        </p:txBody>
      </p:sp>
      <p:pic>
        <p:nvPicPr>
          <p:cNvPr id="6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8889" y="3963739"/>
            <a:ext cx="2712960" cy="13998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 descr="C:\Documents and Settings\Mimmo\Desktop\Vintage Slides\Main\Main\Assets\ribbon_dark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92189" y="500277"/>
            <a:ext cx="7715304" cy="659116"/>
          </a:xfrm>
          <a:prstGeom prst="rect">
            <a:avLst/>
          </a:prstGeom>
          <a:noFill/>
          <a:effectLst>
            <a:outerShdw blurRad="12700" dist="127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CasellaDiTesto 20"/>
          <p:cNvSpPr txBox="1"/>
          <p:nvPr/>
        </p:nvSpPr>
        <p:spPr>
          <a:xfrm>
            <a:off x="3214679" y="563220"/>
            <a:ext cx="2714644" cy="353943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it-IT" sz="1700" b="1" dirty="0" err="1" smtClean="0">
                <a:solidFill>
                  <a:srgbClr val="FFFFFF"/>
                </a:solidFill>
                <a:latin typeface="Helvetica Neue"/>
                <a:cs typeface="Helvetica Neue"/>
              </a:rPr>
              <a:t>IaaS</a:t>
            </a:r>
            <a:endParaRPr lang="it-IT" sz="1700" b="1" dirty="0">
              <a:solidFill>
                <a:srgbClr val="FFFFFF"/>
              </a:solidFill>
              <a:latin typeface="Helvetica Neue"/>
              <a:cs typeface="Helvetica Neue"/>
            </a:endParaRPr>
          </a:p>
        </p:txBody>
      </p:sp>
      <p:pic>
        <p:nvPicPr>
          <p:cNvPr id="9" name="Picture 8" descr="iaas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5914" y="5363566"/>
            <a:ext cx="2128086" cy="1417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4417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7070</TotalTime>
  <Words>485</Words>
  <Application>Microsoft Macintosh PowerPoint</Application>
  <PresentationFormat>On-screen Show (4:3)</PresentationFormat>
  <Paragraphs>126</Paragraphs>
  <Slides>25</Slides>
  <Notes>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6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OpenShift is FREE?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Got Questions? We Have Answers!</vt:lpstr>
      <vt:lpstr>PowerPoint Presentation</vt:lpstr>
    </vt:vector>
  </TitlesOfParts>
  <Company>Red Hat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Shawn Purtell</dc:creator>
  <cp:lastModifiedBy>PaaS Guy</cp:lastModifiedBy>
  <cp:revision>202</cp:revision>
  <dcterms:created xsi:type="dcterms:W3CDTF">2013-01-28T19:53:51Z</dcterms:created>
  <dcterms:modified xsi:type="dcterms:W3CDTF">2013-06-29T01:01:46Z</dcterms:modified>
</cp:coreProperties>
</file>